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3"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2"/>
    <p:restoredTop sz="96327"/>
  </p:normalViewPr>
  <p:slideViewPr>
    <p:cSldViewPr snapToGrid="0" snapToObjects="1" showGuides="1">
      <p:cViewPr varScale="1">
        <p:scale>
          <a:sx n="102" d="100"/>
          <a:sy n="102" d="100"/>
        </p:scale>
        <p:origin x="2436" y="57"/>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E2BECA-56F3-7E40-BEE9-50225673ED4A}"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dirty="0"/>
          </a:p>
        </p:txBody>
      </p:sp>
    </p:spTree>
    <p:extLst>
      <p:ext uri="{BB962C8B-B14F-4D97-AF65-F5344CB8AC3E}">
        <p14:creationId xmlns:p14="http://schemas.microsoft.com/office/powerpoint/2010/main" val="116404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2BECA-56F3-7E40-BEE9-50225673ED4A}"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dirty="0"/>
          </a:p>
        </p:txBody>
      </p:sp>
    </p:spTree>
    <p:extLst>
      <p:ext uri="{BB962C8B-B14F-4D97-AF65-F5344CB8AC3E}">
        <p14:creationId xmlns:p14="http://schemas.microsoft.com/office/powerpoint/2010/main" val="398579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2BECA-56F3-7E40-BEE9-50225673ED4A}"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dirty="0"/>
          </a:p>
        </p:txBody>
      </p:sp>
    </p:spTree>
    <p:extLst>
      <p:ext uri="{BB962C8B-B14F-4D97-AF65-F5344CB8AC3E}">
        <p14:creationId xmlns:p14="http://schemas.microsoft.com/office/powerpoint/2010/main" val="391311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2BECA-56F3-7E40-BEE9-50225673ED4A}"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dirty="0"/>
          </a:p>
        </p:txBody>
      </p:sp>
    </p:spTree>
    <p:extLst>
      <p:ext uri="{BB962C8B-B14F-4D97-AF65-F5344CB8AC3E}">
        <p14:creationId xmlns:p14="http://schemas.microsoft.com/office/powerpoint/2010/main" val="98462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2BECA-56F3-7E40-BEE9-50225673ED4A}"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dirty="0"/>
          </a:p>
        </p:txBody>
      </p:sp>
    </p:spTree>
    <p:extLst>
      <p:ext uri="{BB962C8B-B14F-4D97-AF65-F5344CB8AC3E}">
        <p14:creationId xmlns:p14="http://schemas.microsoft.com/office/powerpoint/2010/main" val="307549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E2BECA-56F3-7E40-BEE9-50225673ED4A}"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E02644-7711-4F42-A64B-0627D6A34B01}" type="slidenum">
              <a:rPr lang="en-US" smtClean="0"/>
              <a:t>‹#›</a:t>
            </a:fld>
            <a:endParaRPr lang="en-US" dirty="0"/>
          </a:p>
        </p:txBody>
      </p:sp>
    </p:spTree>
    <p:extLst>
      <p:ext uri="{BB962C8B-B14F-4D97-AF65-F5344CB8AC3E}">
        <p14:creationId xmlns:p14="http://schemas.microsoft.com/office/powerpoint/2010/main" val="398032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E2BECA-56F3-7E40-BEE9-50225673ED4A}" type="datetimeFigureOut">
              <a:rPr lang="en-US" smtClean="0"/>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E02644-7711-4F42-A64B-0627D6A34B01}" type="slidenum">
              <a:rPr lang="en-US" smtClean="0"/>
              <a:t>‹#›</a:t>
            </a:fld>
            <a:endParaRPr lang="en-US" dirty="0"/>
          </a:p>
        </p:txBody>
      </p:sp>
    </p:spTree>
    <p:extLst>
      <p:ext uri="{BB962C8B-B14F-4D97-AF65-F5344CB8AC3E}">
        <p14:creationId xmlns:p14="http://schemas.microsoft.com/office/powerpoint/2010/main" val="384028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E2BECA-56F3-7E40-BEE9-50225673ED4A}" type="datetimeFigureOut">
              <a:rPr lang="en-US" smtClean="0"/>
              <a:t>3/26/2021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E02644-7711-4F42-A64B-0627D6A34B01}" type="slidenum">
              <a:rPr lang="en-US" smtClean="0"/>
              <a:t>‹#›</a:t>
            </a:fld>
            <a:endParaRPr lang="en-US" dirty="0"/>
          </a:p>
        </p:txBody>
      </p:sp>
    </p:spTree>
    <p:extLst>
      <p:ext uri="{BB962C8B-B14F-4D97-AF65-F5344CB8AC3E}">
        <p14:creationId xmlns:p14="http://schemas.microsoft.com/office/powerpoint/2010/main" val="71638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2BECA-56F3-7E40-BEE9-50225673ED4A}" type="datetimeFigureOut">
              <a:rPr lang="en-US" smtClean="0"/>
              <a:t>3/26/2021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E02644-7711-4F42-A64B-0627D6A34B01}" type="slidenum">
              <a:rPr lang="en-US" smtClean="0"/>
              <a:t>‹#›</a:t>
            </a:fld>
            <a:endParaRPr lang="en-US" dirty="0"/>
          </a:p>
        </p:txBody>
      </p:sp>
    </p:spTree>
    <p:extLst>
      <p:ext uri="{BB962C8B-B14F-4D97-AF65-F5344CB8AC3E}">
        <p14:creationId xmlns:p14="http://schemas.microsoft.com/office/powerpoint/2010/main" val="249734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E2BECA-56F3-7E40-BEE9-50225673ED4A}"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E02644-7711-4F42-A64B-0627D6A34B01}" type="slidenum">
              <a:rPr lang="en-US" smtClean="0"/>
              <a:t>‹#›</a:t>
            </a:fld>
            <a:endParaRPr lang="en-US" dirty="0"/>
          </a:p>
        </p:txBody>
      </p:sp>
    </p:spTree>
    <p:extLst>
      <p:ext uri="{BB962C8B-B14F-4D97-AF65-F5344CB8AC3E}">
        <p14:creationId xmlns:p14="http://schemas.microsoft.com/office/powerpoint/2010/main" val="189183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E2BECA-56F3-7E40-BEE9-50225673ED4A}"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E02644-7711-4F42-A64B-0627D6A34B01}" type="slidenum">
              <a:rPr lang="en-US" smtClean="0"/>
              <a:t>‹#›</a:t>
            </a:fld>
            <a:endParaRPr lang="en-US" dirty="0"/>
          </a:p>
        </p:txBody>
      </p:sp>
    </p:spTree>
    <p:extLst>
      <p:ext uri="{BB962C8B-B14F-4D97-AF65-F5344CB8AC3E}">
        <p14:creationId xmlns:p14="http://schemas.microsoft.com/office/powerpoint/2010/main" val="334782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3E2BECA-56F3-7E40-BEE9-50225673ED4A}" type="datetimeFigureOut">
              <a:rPr lang="en-US" smtClean="0"/>
              <a:t>3/26/2021</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BE02644-7711-4F42-A64B-0627D6A34B01}" type="slidenum">
              <a:rPr lang="en-US" smtClean="0"/>
              <a:t>‹#›</a:t>
            </a:fld>
            <a:endParaRPr lang="en-US" dirty="0"/>
          </a:p>
        </p:txBody>
      </p:sp>
    </p:spTree>
    <p:extLst>
      <p:ext uri="{BB962C8B-B14F-4D97-AF65-F5344CB8AC3E}">
        <p14:creationId xmlns:p14="http://schemas.microsoft.com/office/powerpoint/2010/main" val="367713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9BC8-B7B5-E84E-8901-F6337F3A72C3}"/>
              </a:ext>
            </a:extLst>
          </p:cNvPr>
          <p:cNvSpPr>
            <a:spLocks noGrp="1"/>
          </p:cNvSpPr>
          <p:nvPr>
            <p:ph type="ctrTitle"/>
          </p:nvPr>
        </p:nvSpPr>
        <p:spPr/>
        <p:txBody>
          <a:bodyPr/>
          <a:lstStyle/>
          <a:p>
            <a:endParaRPr lang="en-US" dirty="0"/>
          </a:p>
        </p:txBody>
      </p:sp>
      <p:sp>
        <p:nvSpPr>
          <p:cNvPr id="4" name="Rectangle 3">
            <a:extLst>
              <a:ext uri="{FF2B5EF4-FFF2-40B4-BE49-F238E27FC236}">
                <a16:creationId xmlns:a16="http://schemas.microsoft.com/office/drawing/2014/main" id="{74ED42B9-99A5-9A46-AFB4-DF9ED8AFF9F2}"/>
              </a:ext>
            </a:extLst>
          </p:cNvPr>
          <p:cNvSpPr/>
          <p:nvPr/>
        </p:nvSpPr>
        <p:spPr>
          <a:xfrm>
            <a:off x="268941" y="225911"/>
            <a:ext cx="6408950" cy="763793"/>
          </a:xfrm>
          <a:prstGeom prst="rect">
            <a:avLst/>
          </a:prstGeom>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Partial Differences Strategy</a:t>
            </a:r>
          </a:p>
        </p:txBody>
      </p:sp>
      <p:sp>
        <p:nvSpPr>
          <p:cNvPr id="5" name="Rectangle 4">
            <a:extLst>
              <a:ext uri="{FF2B5EF4-FFF2-40B4-BE49-F238E27FC236}">
                <a16:creationId xmlns:a16="http://schemas.microsoft.com/office/drawing/2014/main" id="{90F22204-B7F2-8D41-BE70-1FB5BE533320}"/>
              </a:ext>
            </a:extLst>
          </p:cNvPr>
          <p:cNvSpPr/>
          <p:nvPr/>
        </p:nvSpPr>
        <p:spPr>
          <a:xfrm>
            <a:off x="268941" y="1151067"/>
            <a:ext cx="6408950" cy="7767021"/>
          </a:xfrm>
          <a:prstGeom prst="rect">
            <a:avLst/>
          </a:prstGeom>
          <a:ln w="285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en-US" sz="1400" dirty="0">
              <a:solidFill>
                <a:schemeClr val="tx1"/>
              </a:solidFill>
            </a:endParaRPr>
          </a:p>
          <a:p>
            <a:r>
              <a:rPr lang="en-US" sz="1400" b="1" dirty="0">
                <a:solidFill>
                  <a:schemeClr val="tx1"/>
                </a:solidFill>
              </a:rPr>
              <a:t>How It Works:</a:t>
            </a:r>
            <a:r>
              <a:rPr lang="en-US" sz="1400" dirty="0">
                <a:solidFill>
                  <a:schemeClr val="tx1"/>
                </a:solidFill>
              </a:rPr>
              <a:t> We can break apart addends in different ways. We can subtract the parts to find partial differences. Then, we can add the partial differences together to find the answer.</a:t>
            </a:r>
          </a:p>
          <a:p>
            <a:endParaRPr lang="en-US" sz="1400" dirty="0">
              <a:solidFill>
                <a:schemeClr val="tx1"/>
              </a:solidFill>
            </a:endParaRPr>
          </a:p>
          <a:p>
            <a:pPr marL="342900" indent="-342900">
              <a:buAutoNum type="arabicPeriod"/>
            </a:pPr>
            <a:r>
              <a:rPr lang="en-US" sz="1400" dirty="0">
                <a:solidFill>
                  <a:schemeClr val="tx1"/>
                </a:solidFill>
              </a:rPr>
              <a:t>Choose how to break apart the numbers.</a:t>
            </a:r>
          </a:p>
          <a:p>
            <a:pPr marL="342900" indent="-342900">
              <a:buAutoNum type="arabicPeriod"/>
            </a:pPr>
            <a:r>
              <a:rPr lang="en-US" sz="1400" dirty="0">
                <a:solidFill>
                  <a:schemeClr val="tx1"/>
                </a:solidFill>
              </a:rPr>
              <a:t>Subtract the parts to find each partial difference.</a:t>
            </a:r>
          </a:p>
          <a:p>
            <a:pPr marL="342900" indent="-342900">
              <a:buAutoNum type="arabicPeriod"/>
            </a:pPr>
            <a:r>
              <a:rPr lang="en-US" sz="1400" dirty="0">
                <a:solidFill>
                  <a:schemeClr val="tx1"/>
                </a:solidFill>
              </a:rPr>
              <a:t>Add the partial differences.</a:t>
            </a:r>
          </a:p>
          <a:p>
            <a:pPr marL="342900" indent="-342900">
              <a:buAutoNum type="arabicPeriod"/>
            </a:pPr>
            <a:endParaRPr lang="en-US" sz="1400" dirty="0">
              <a:solidFill>
                <a:schemeClr val="tx1"/>
              </a:solidFill>
            </a:endParaRPr>
          </a:p>
          <a:p>
            <a:r>
              <a:rPr lang="en-US" sz="1400" dirty="0">
                <a:solidFill>
                  <a:schemeClr val="tx1"/>
                </a:solidFill>
              </a:rPr>
              <a:t>The left example shows that 547 – 236 can be broken apart by place value. Subtract the hundreds, subtract the tens, then subtract the ones. Then, each of those partial differences is added to find the answer to the original problem.</a:t>
            </a:r>
          </a:p>
          <a:p>
            <a:endParaRPr lang="en-US" sz="1400" dirty="0">
              <a:solidFill>
                <a:schemeClr val="tx1"/>
              </a:solidFill>
            </a:endParaRPr>
          </a:p>
          <a:p>
            <a:r>
              <a:rPr lang="en-US" sz="1400" dirty="0">
                <a:solidFill>
                  <a:schemeClr val="tx1"/>
                </a:solidFill>
              </a:rPr>
              <a:t>The right example shows that the partial difference is a negative number. When you subtract the hundreds, 500 – 400 is 100. But when you subtract the tens and ones, it gives you negative numbers: 20 – 30 is – 10 and 4 – 7 is – 3. You will take those amounts away at the end. So, 10 and then 3 is then subtracted from 400. </a:t>
            </a:r>
          </a:p>
          <a:p>
            <a:endParaRPr lang="en-US" sz="1400" dirty="0">
              <a:solidFill>
                <a:schemeClr val="tx1"/>
              </a:solidFill>
            </a:endParaRPr>
          </a:p>
          <a:p>
            <a:r>
              <a:rPr lang="en-US" sz="1400" b="1" dirty="0">
                <a:solidFill>
                  <a:schemeClr val="tx1"/>
                </a:solidFill>
              </a:rPr>
              <a:t>When It’s Useful: </a:t>
            </a:r>
            <a:r>
              <a:rPr lang="en-US" sz="1400" dirty="0">
                <a:solidFill>
                  <a:schemeClr val="tx1"/>
                </a:solidFill>
              </a:rPr>
              <a:t>This strategy is useful but sometimes not used because of the  possibility that you’ll have to use negative numbers.</a:t>
            </a:r>
          </a:p>
          <a:p>
            <a:endParaRPr lang="en-US" sz="1200" dirty="0"/>
          </a:p>
        </p:txBody>
      </p:sp>
      <p:pic>
        <p:nvPicPr>
          <p:cNvPr id="6" name="Picture 5" descr="Diagram&#10;&#10;Description automatically generated">
            <a:extLst>
              <a:ext uri="{FF2B5EF4-FFF2-40B4-BE49-F238E27FC236}">
                <a16:creationId xmlns:a16="http://schemas.microsoft.com/office/drawing/2014/main" id="{6888F763-9998-9144-B303-3E62AE1BFEAB}"/>
              </a:ext>
            </a:extLst>
          </p:cNvPr>
          <p:cNvPicPr>
            <a:picLocks noChangeAspect="1"/>
          </p:cNvPicPr>
          <p:nvPr/>
        </p:nvPicPr>
        <p:blipFill>
          <a:blip r:embed="rId2"/>
          <a:stretch>
            <a:fillRect/>
          </a:stretch>
        </p:blipFill>
        <p:spPr>
          <a:xfrm>
            <a:off x="514350" y="5471854"/>
            <a:ext cx="2038641" cy="3339901"/>
          </a:xfrm>
          <a:prstGeom prst="rect">
            <a:avLst/>
          </a:prstGeom>
          <a:ln>
            <a:solidFill>
              <a:schemeClr val="tx1"/>
            </a:solidFill>
          </a:ln>
        </p:spPr>
      </p:pic>
      <p:pic>
        <p:nvPicPr>
          <p:cNvPr id="10" name="Picture 9" descr="Diagram&#10;&#10;Description automatically generated with low confidence">
            <a:extLst>
              <a:ext uri="{FF2B5EF4-FFF2-40B4-BE49-F238E27FC236}">
                <a16:creationId xmlns:a16="http://schemas.microsoft.com/office/drawing/2014/main" id="{C26192EE-0A5C-924F-AD7A-92FE9F8CA47E}"/>
              </a:ext>
            </a:extLst>
          </p:cNvPr>
          <p:cNvPicPr>
            <a:picLocks noChangeAspect="1"/>
          </p:cNvPicPr>
          <p:nvPr/>
        </p:nvPicPr>
        <p:blipFill>
          <a:blip r:embed="rId3"/>
          <a:stretch>
            <a:fillRect/>
          </a:stretch>
        </p:blipFill>
        <p:spPr>
          <a:xfrm>
            <a:off x="4230792" y="5471854"/>
            <a:ext cx="2112858" cy="3339902"/>
          </a:xfrm>
          <a:prstGeom prst="rect">
            <a:avLst/>
          </a:prstGeom>
          <a:ln>
            <a:solidFill>
              <a:schemeClr val="tx1"/>
            </a:solidFill>
          </a:ln>
        </p:spPr>
      </p:pic>
    </p:spTree>
    <p:extLst>
      <p:ext uri="{BB962C8B-B14F-4D97-AF65-F5344CB8AC3E}">
        <p14:creationId xmlns:p14="http://schemas.microsoft.com/office/powerpoint/2010/main" val="3237675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466</TotalTime>
  <Words>209</Words>
  <Application>Microsoft Office PowerPoint</Application>
  <PresentationFormat>Letter Paper (8.5x11 in)</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J. SanGiovanni</dc:creator>
  <cp:lastModifiedBy>Christina West</cp:lastModifiedBy>
  <cp:revision>65</cp:revision>
  <dcterms:created xsi:type="dcterms:W3CDTF">2021-01-10T13:40:23Z</dcterms:created>
  <dcterms:modified xsi:type="dcterms:W3CDTF">2021-03-26T23:08:26Z</dcterms:modified>
</cp:coreProperties>
</file>