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1" r:id="rId5"/>
  </p:sldMasterIdLst>
  <p:notesMasterIdLst>
    <p:notesMasterId r:id="rId6"/>
  </p:notesMasterIdLst>
  <p:sldIdLst>
    <p:sldId id="256" r:id="rId7"/>
    <p:sldId id="257" r:id="rId8"/>
    <p:sldId id="258" r:id="rId9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48">
          <p15:clr>
            <a:srgbClr val="747775"/>
          </p15:clr>
        </p15:guide>
        <p15:guide id="2" pos="31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A386957-358A-4BE0-AE3F-00294D3467EF}">
  <a:tblStyle styleId="{5A386957-358A-4BE0-AE3F-00294D3467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 orient="horz"/>
        <p:guide pos="31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66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2cea114912b_0_58:notes"/>
          <p:cNvSpPr/>
          <p:nvPr>
            <p:ph idx="2" type="sldImg"/>
          </p:nvPr>
        </p:nvSpPr>
        <p:spPr>
          <a:xfrm>
            <a:off x="1210566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Google Shape;35;g2cea114912b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Same front and back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eeb91aa607_0_14:notes"/>
          <p:cNvSpPr/>
          <p:nvPr>
            <p:ph idx="2" type="sldImg"/>
          </p:nvPr>
        </p:nvSpPr>
        <p:spPr>
          <a:xfrm>
            <a:off x="1210566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eeb91aa60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Same front and back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eeb91aa607_0_8:notes"/>
          <p:cNvSpPr/>
          <p:nvPr>
            <p:ph idx="2" type="sldImg"/>
          </p:nvPr>
        </p:nvSpPr>
        <p:spPr>
          <a:xfrm>
            <a:off x="1210566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2eeb91aa60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Same front and back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Google Shape;12;p2"/>
          <p:cNvCxnSpPr/>
          <p:nvPr/>
        </p:nvCxnSpPr>
        <p:spPr>
          <a:xfrm rot="10800000">
            <a:off x="459450" y="176779"/>
            <a:ext cx="9139500" cy="10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" name="Google Shape;13;p2"/>
          <p:cNvCxnSpPr/>
          <p:nvPr/>
        </p:nvCxnSpPr>
        <p:spPr>
          <a:xfrm rot="10800000">
            <a:off x="459450" y="222325"/>
            <a:ext cx="9139500" cy="10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" name="Google Shape;14;p2"/>
          <p:cNvSpPr txBox="1"/>
          <p:nvPr>
            <p:ph type="title"/>
          </p:nvPr>
        </p:nvSpPr>
        <p:spPr>
          <a:xfrm>
            <a:off x="355050" y="1012028"/>
            <a:ext cx="9348300" cy="41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35760" y="307275"/>
            <a:ext cx="5806500" cy="310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1500"/>
              <a:buNone/>
              <a:defRPr b="1" sz="1500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/>
          <p:nvPr/>
        </p:nvSpPr>
        <p:spPr>
          <a:xfrm>
            <a:off x="6618575" y="176650"/>
            <a:ext cx="2980372" cy="78609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/>
          <p:nvPr/>
        </p:nvSpPr>
        <p:spPr>
          <a:xfrm>
            <a:off x="7034207" y="212825"/>
            <a:ext cx="2501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3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3"/>
          <p:cNvCxnSpPr/>
          <p:nvPr/>
        </p:nvCxnSpPr>
        <p:spPr>
          <a:xfrm rot="10800000">
            <a:off x="471325" y="176779"/>
            <a:ext cx="9139500" cy="10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" name="Google Shape;20;p3"/>
          <p:cNvCxnSpPr/>
          <p:nvPr/>
        </p:nvCxnSpPr>
        <p:spPr>
          <a:xfrm rot="10800000">
            <a:off x="471325" y="222325"/>
            <a:ext cx="9139500" cy="10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" name="Google Shape;21;p3"/>
          <p:cNvSpPr txBox="1"/>
          <p:nvPr>
            <p:ph type="title"/>
          </p:nvPr>
        </p:nvSpPr>
        <p:spPr>
          <a:xfrm>
            <a:off x="432509" y="1012028"/>
            <a:ext cx="9348300" cy="41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402729" y="307275"/>
            <a:ext cx="5806500" cy="310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1500"/>
              <a:buNone/>
              <a:defRPr b="1" sz="1500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/>
          <p:nvPr/>
        </p:nvSpPr>
        <p:spPr>
          <a:xfrm>
            <a:off x="6630450" y="176650"/>
            <a:ext cx="2980372" cy="78609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/>
          <p:nvPr/>
        </p:nvSpPr>
        <p:spPr>
          <a:xfrm>
            <a:off x="7046082" y="212825"/>
            <a:ext cx="2501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cxnSp>
        <p:nvCxnSpPr>
          <p:cNvPr id="25" name="Google Shape;25;p3"/>
          <p:cNvCxnSpPr/>
          <p:nvPr/>
        </p:nvCxnSpPr>
        <p:spPr>
          <a:xfrm rot="10800000">
            <a:off x="471325" y="4062979"/>
            <a:ext cx="9139500" cy="10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" name="Google Shape;26;p3"/>
          <p:cNvCxnSpPr/>
          <p:nvPr/>
        </p:nvCxnSpPr>
        <p:spPr>
          <a:xfrm rot="10800000">
            <a:off x="471325" y="4108525"/>
            <a:ext cx="9139500" cy="10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" name="Google Shape;27;p3"/>
          <p:cNvSpPr txBox="1"/>
          <p:nvPr>
            <p:ph idx="2" type="title"/>
          </p:nvPr>
        </p:nvSpPr>
        <p:spPr>
          <a:xfrm>
            <a:off x="432509" y="4898228"/>
            <a:ext cx="9348300" cy="4137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1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3" type="subTitle"/>
          </p:nvPr>
        </p:nvSpPr>
        <p:spPr>
          <a:xfrm>
            <a:off x="402729" y="4193475"/>
            <a:ext cx="5806500" cy="310500"/>
          </a:xfrm>
          <a:prstGeom prst="rect">
            <a:avLst/>
          </a:prstGeom>
        </p:spPr>
        <p:txBody>
          <a:bodyPr anchorCtr="0" anchor="t" bIns="56700" lIns="113425" spcFirstLastPara="1" rIns="113425" wrap="square" tIns="56700">
            <a:noAutofit/>
          </a:bodyPr>
          <a:lstStyle>
            <a:lvl1pPr lvl="0" rtl="0">
              <a:spcBef>
                <a:spcPts val="800"/>
              </a:spcBef>
              <a:spcAft>
                <a:spcPts val="0"/>
              </a:spcAft>
              <a:buSzPts val="1500"/>
              <a:buNone/>
              <a:defRPr b="1" sz="1500"/>
            </a:lvl1pPr>
            <a:lvl2pPr lvl="1" rtl="0"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rtl="0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/>
          <p:nvPr/>
        </p:nvSpPr>
        <p:spPr>
          <a:xfrm>
            <a:off x="6630450" y="4062850"/>
            <a:ext cx="2980372" cy="786098"/>
          </a:xfrm>
          <a:custGeom>
            <a:rect b="b" l="l" r="r" t="t"/>
            <a:pathLst>
              <a:path extrusionOk="0" h="800100" w="4000500">
                <a:moveTo>
                  <a:pt x="0" y="0"/>
                </a:moveTo>
                <a:lnTo>
                  <a:pt x="4000500" y="0"/>
                </a:lnTo>
                <a:lnTo>
                  <a:pt x="4000500" y="800100"/>
                </a:lnTo>
                <a:lnTo>
                  <a:pt x="792480" y="80010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 txBox="1"/>
          <p:nvPr/>
        </p:nvSpPr>
        <p:spPr>
          <a:xfrm>
            <a:off x="7046082" y="4099025"/>
            <a:ext cx="2501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endParaRPr i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Companion Resource</a:t>
            </a:r>
            <a:endParaRPr/>
          </a:p>
        </p:txBody>
      </p:sp>
      <p:cxnSp>
        <p:nvCxnSpPr>
          <p:cNvPr id="31" name="Google Shape;31;p3"/>
          <p:cNvCxnSpPr/>
          <p:nvPr/>
        </p:nvCxnSpPr>
        <p:spPr>
          <a:xfrm>
            <a:off x="114450" y="3894800"/>
            <a:ext cx="9829500" cy="900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2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1516" y="413809"/>
            <a:ext cx="8675100" cy="15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b="0" i="0" sz="3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91516" y="2069042"/>
            <a:ext cx="8675100" cy="49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91516" y="7203864"/>
            <a:ext cx="22635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331846" y="7203864"/>
            <a:ext cx="3394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700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7103746" y="7203864"/>
            <a:ext cx="22635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6700" lIns="113425" spcFirstLastPara="1" rIns="113425" wrap="square" tIns="56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Google Shape;37;p5"/>
          <p:cNvGraphicFramePr/>
          <p:nvPr/>
        </p:nvGraphicFramePr>
        <p:xfrm>
          <a:off x="391925" y="11089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{5A386957-358A-4BE0-AE3F-00294D3467EF}</a:tableStyleId>
              </a:tblPr>
              <a:tblGrid>
                <a:gridCol w="2679150"/>
                <a:gridCol w="1309775"/>
                <a:gridCol w="1309775"/>
                <a:gridCol w="1309775"/>
                <a:gridCol w="1309775"/>
                <a:gridCol w="1309775"/>
              </a:tblGrid>
              <a:tr h="301600">
                <a:tc gridSpan="6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Observation Tool for ADDITION Strategy Selection</a:t>
                      </a:r>
                      <a:endParaRPr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</a:tr>
              <a:tr h="807525">
                <a:tc gridSpan="6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Codes for Recording</a:t>
                      </a:r>
                      <a:endParaRPr b="1"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Frequency = Tally Marks                  Accuracy =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✔                   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Accurate and Automatic (within 3 seconds) = </a:t>
                      </a:r>
                      <a:r>
                        <a:rPr lang="en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☆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Specific Fact = write the fact in the appropriate column, add star if given within 3 seconds</a:t>
                      </a:r>
                      <a:endParaRPr b="1" sz="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88750" marL="88750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</a:tr>
              <a:tr h="574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Names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88750" marL="88750" anchor="b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Foundational Fact (Known)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Near Doubles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Making 10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Pretend-a-10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8" name="Google Shape;38;p5"/>
          <p:cNvSpPr txBox="1"/>
          <p:nvPr/>
        </p:nvSpPr>
        <p:spPr>
          <a:xfrm>
            <a:off x="336775" y="268550"/>
            <a:ext cx="47901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Tool 15: Observation Tool for Strategy Selection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Pg. 136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 txBox="1"/>
          <p:nvPr/>
        </p:nvSpPr>
        <p:spPr>
          <a:xfrm>
            <a:off x="391926" y="7150972"/>
            <a:ext cx="4897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>
              <a:solidFill>
                <a:srgbClr val="00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Google Shape;44;p6"/>
          <p:cNvGraphicFramePr/>
          <p:nvPr/>
        </p:nvGraphicFramePr>
        <p:xfrm>
          <a:off x="391925" y="11089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{5A386957-358A-4BE0-AE3F-00294D3467EF}</a:tableStyleId>
              </a:tblPr>
              <a:tblGrid>
                <a:gridCol w="2679150"/>
                <a:gridCol w="1309775"/>
                <a:gridCol w="1309775"/>
                <a:gridCol w="1309775"/>
                <a:gridCol w="1309775"/>
                <a:gridCol w="1309775"/>
              </a:tblGrid>
              <a:tr h="301600">
                <a:tc gridSpan="6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Observation Tool for SUBTRACTION Strategy Selection</a:t>
                      </a:r>
                      <a:endParaRPr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</a:tr>
              <a:tr h="807525">
                <a:tc gridSpan="6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Codes for Recording</a:t>
                      </a:r>
                      <a:endParaRPr b="1"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Frequency = Tally Marks                  Accuracy =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✔                   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Accurate and Automatic (within 3 seconds) = </a:t>
                      </a:r>
                      <a:r>
                        <a:rPr lang="en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☆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Specific Fact = write the fact in the appropriate column, add star if given within 3 seconds</a:t>
                      </a:r>
                      <a:endParaRPr b="1" sz="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88750" marL="88750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</a:tr>
              <a:tr h="574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Names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88750" marL="88750" anchor="b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Counting Up/Back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Think Addition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Down over 10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Up over 10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Take from 10</a:t>
                      </a:r>
                      <a:endParaRPr b="1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5" name="Google Shape;45;p6"/>
          <p:cNvSpPr txBox="1"/>
          <p:nvPr/>
        </p:nvSpPr>
        <p:spPr>
          <a:xfrm>
            <a:off x="336775" y="268550"/>
            <a:ext cx="47901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Tool 15: Observation Tool for Strategy Selection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Pg. 136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 txBox="1"/>
          <p:nvPr/>
        </p:nvSpPr>
        <p:spPr>
          <a:xfrm>
            <a:off x="391926" y="7150972"/>
            <a:ext cx="4897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>
              <a:solidFill>
                <a:srgbClr val="00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Google Shape;51;p7"/>
          <p:cNvGraphicFramePr/>
          <p:nvPr/>
        </p:nvGraphicFramePr>
        <p:xfrm>
          <a:off x="391925" y="11089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{5A386957-358A-4BE0-AE3F-00294D3467EF}</a:tableStyleId>
              </a:tblPr>
              <a:tblGrid>
                <a:gridCol w="2577825"/>
                <a:gridCol w="956675"/>
                <a:gridCol w="956675"/>
                <a:gridCol w="956675"/>
                <a:gridCol w="956675"/>
                <a:gridCol w="956675"/>
                <a:gridCol w="956675"/>
                <a:gridCol w="956675"/>
              </a:tblGrid>
              <a:tr h="301600">
                <a:tc gridSpan="8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Observation Tool for MULTIPLICATION Strategy Selection</a:t>
                      </a:r>
                      <a:endParaRPr sz="16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807525">
                <a:tc gridSpan="8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Codes for Recording</a:t>
                      </a:r>
                      <a:endParaRPr b="1" sz="1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Frequency = Tally Marks                  Accuracy = </a:t>
                      </a:r>
                      <a:r>
                        <a:rPr lang="en" sz="1100">
                          <a:solidFill>
                            <a:schemeClr val="dk1"/>
                          </a:solidFill>
                        </a:rPr>
                        <a:t>✔                    </a:t>
                      </a: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Skip Count = SC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Accurate and Automatic (within 3 seconds) = </a:t>
                      </a:r>
                      <a:r>
                        <a:rPr lang="en" sz="1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☆</a:t>
                      </a:r>
                      <a:endParaRPr sz="11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Specific Fact = write the fact in the appropriate column, add star if given within 3 seconds</a:t>
                      </a:r>
                      <a:endParaRPr b="1" sz="9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88750" marL="88750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574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Names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88750" marL="88750" anchor="b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Found. Fact (Known)</a:t>
                      </a:r>
                      <a:endParaRPr b="1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Doubling</a:t>
                      </a:r>
                      <a:endParaRPr b="1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Adding a Group</a:t>
                      </a:r>
                      <a:endParaRPr b="1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Subtracting a Group</a:t>
                      </a:r>
                      <a:endParaRPr b="1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Near Square</a:t>
                      </a:r>
                      <a:endParaRPr b="1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Break Apart</a:t>
                      </a:r>
                      <a:endParaRPr b="1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(e.g. Skip </a:t>
                      </a:r>
                      <a:r>
                        <a:rPr b="1" lang="en" sz="11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r>
                        <a:rPr b="1" lang="en" sz="11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ount)</a:t>
                      </a:r>
                      <a:endParaRPr b="1" sz="11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68575" marL="68575" anchor="ctr">
                    <a:lnL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09925"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177800" lvl="0" marL="355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70650" marB="70650" marR="118325" marL="118325">
                    <a:lnL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59595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2" name="Google Shape;52;p7"/>
          <p:cNvSpPr txBox="1"/>
          <p:nvPr/>
        </p:nvSpPr>
        <p:spPr>
          <a:xfrm>
            <a:off x="336775" y="268550"/>
            <a:ext cx="47901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6700" lIns="113425" spcFirstLastPara="1" rIns="113425" wrap="square" tIns="56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Tool 15: Observation Tool for Strategy Selection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Pg. 136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7"/>
          <p:cNvSpPr txBox="1"/>
          <p:nvPr/>
        </p:nvSpPr>
        <p:spPr>
          <a:xfrm>
            <a:off x="391926" y="7150972"/>
            <a:ext cx="4897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MATH FACT FLUENCY</a:t>
            </a:r>
            <a:r>
              <a:rPr b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by Jennifer Bay-Williams and Gina Kling</a:t>
            </a:r>
            <a:endParaRPr>
              <a:solidFill>
                <a:srgbClr val="000000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2019 ASCD. All Rights Reserved.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