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8FF40D5-F63C-4508-8A7F-42BA3823CF23}">
  <a:tblStyle styleId="{58FF40D5-F63C-4508-8A7F-42BA3823CF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d20c9383c9_0_49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d20c9383c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17e453e4f_0_0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17e453e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Changes: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“drop shadow” to purple corner pieces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Added a recording section at end. This could be handled differently.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Modified directions to remove loose counters option. Directions are to laminate and draw with markers. This is because circling trios is only feasible in a marker version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">
  <p:cSld name="TITLE_1_2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26" name="Google Shape;26;p2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27" name="Google Shape;27;p2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32" name="Google Shape;3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35" name="Google Shape;35;p2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4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/>
          <p:nvPr>
            <p:ph type="title"/>
          </p:nvPr>
        </p:nvSpPr>
        <p:spPr>
          <a:xfrm>
            <a:off x="203825" y="2108600"/>
            <a:ext cx="6703500" cy="3124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38" name="Google Shape;38;p3"/>
          <p:cNvSpPr/>
          <p:nvPr/>
        </p:nvSpPr>
        <p:spPr>
          <a:xfrm>
            <a:off x="0" y="-6500"/>
            <a:ext cx="7592700" cy="652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56525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452571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2389983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3317728" y="106007"/>
            <a:ext cx="368700" cy="4275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13629" y="148434"/>
            <a:ext cx="270300" cy="3009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22696" y="151553"/>
            <a:ext cx="228600" cy="3009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2439173" y="149506"/>
            <a:ext cx="270300" cy="3135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3365744" y="115109"/>
            <a:ext cx="272400" cy="3813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4245487" y="10"/>
            <a:ext cx="3530441" cy="106013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4628386" y="42093"/>
            <a:ext cx="3096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49" name="Google Shape;49;p3"/>
          <p:cNvSpPr txBox="1"/>
          <p:nvPr/>
        </p:nvSpPr>
        <p:spPr>
          <a:xfrm>
            <a:off x="143400" y="1273400"/>
            <a:ext cx="7305900" cy="83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44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Landscape Resources </a:t>
            </a:r>
            <a:endParaRPr b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">
  <p:cSld name="TITLE_1_2_2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idx="11" type="ftr"/>
          </p:nvPr>
        </p:nvSpPr>
        <p:spPr>
          <a:xfrm>
            <a:off x="2572852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5487502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226844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75897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159429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2476768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335014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804513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660306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2523075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3395346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4223345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 txBox="1"/>
          <p:nvPr/>
        </p:nvSpPr>
        <p:spPr>
          <a:xfrm>
            <a:off x="4583994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65" name="Google Shape;65;p4"/>
          <p:cNvSpPr txBox="1"/>
          <p:nvPr>
            <p:ph type="title"/>
          </p:nvPr>
        </p:nvSpPr>
        <p:spPr>
          <a:xfrm>
            <a:off x="233244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66" name="Google Shape;66;p4"/>
          <p:cNvSpPr/>
          <p:nvPr/>
        </p:nvSpPr>
        <p:spPr>
          <a:xfrm rot="10800000">
            <a:off x="240556" y="9440213"/>
            <a:ext cx="73050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48509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085" y="9412906"/>
            <a:ext cx="765011" cy="48515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/>
          <p:nvPr/>
        </p:nvSpPr>
        <p:spPr>
          <a:xfrm rot="10800000">
            <a:off x="235296" y="9104630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 txBox="1"/>
          <p:nvPr/>
        </p:nvSpPr>
        <p:spPr>
          <a:xfrm>
            <a:off x="240444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71" name="Google Shape;7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3798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4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3269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 txBox="1"/>
          <p:nvPr>
            <p:ph idx="1" type="subTitle"/>
          </p:nvPr>
        </p:nvSpPr>
        <p:spPr>
          <a:xfrm>
            <a:off x="226844" y="18940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  <p:sp>
        <p:nvSpPr>
          <p:cNvPr id="74" name="Google Shape;74;p4"/>
          <p:cNvSpPr txBox="1"/>
          <p:nvPr>
            <p:ph idx="2" type="subTitle"/>
          </p:nvPr>
        </p:nvSpPr>
        <p:spPr>
          <a:xfrm>
            <a:off x="226844" y="2203900"/>
            <a:ext cx="7269300" cy="677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6F60A8"/>
              </a:buClr>
              <a:buSzPts val="1800"/>
              <a:buFont typeface="Calibri"/>
              <a:buNone/>
              <a:defRPr b="1" sz="1800">
                <a:solidFill>
                  <a:srgbClr val="6F60A8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2 1">
  <p:cSld name="TITLE_1_2_2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/>
          <p:nvPr>
            <p:ph idx="10" type="dt"/>
          </p:nvPr>
        </p:nvSpPr>
        <p:spPr>
          <a:xfrm>
            <a:off x="532597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7" name="Google Shape;77;p5"/>
          <p:cNvSpPr txBox="1"/>
          <p:nvPr>
            <p:ph idx="11" type="ftr"/>
          </p:nvPr>
        </p:nvSpPr>
        <p:spPr>
          <a:xfrm>
            <a:off x="2799702" y="948299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78" name="Google Shape;78;p5"/>
          <p:cNvSpPr txBox="1"/>
          <p:nvPr>
            <p:ph idx="12" type="sldNum"/>
          </p:nvPr>
        </p:nvSpPr>
        <p:spPr>
          <a:xfrm>
            <a:off x="5714352" y="948299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0" y="0"/>
            <a:ext cx="7200600" cy="174300"/>
          </a:xfrm>
          <a:prstGeom prst="rect">
            <a:avLst/>
          </a:prstGeom>
          <a:solidFill>
            <a:srgbClr val="6F60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5"/>
          <p:cNvSpPr/>
          <p:nvPr/>
        </p:nvSpPr>
        <p:spPr>
          <a:xfrm>
            <a:off x="4457970" y="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5C6D7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4863269" y="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Resource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2" name="Google Shape;82;p5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83" name="Google Shape;83;p5"/>
          <p:cNvSpPr/>
          <p:nvPr/>
        </p:nvSpPr>
        <p:spPr>
          <a:xfrm rot="10800000">
            <a:off x="458900" y="9641525"/>
            <a:ext cx="7327800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" name="Google Shape;8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22959" y="971487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4074" y="9614200"/>
            <a:ext cx="808800" cy="48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/>
          <p:nvPr/>
        </p:nvSpPr>
        <p:spPr>
          <a:xfrm rot="10800000">
            <a:off x="-4" y="9322655"/>
            <a:ext cx="3280410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14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47844" y="9336246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  <p:pic>
        <p:nvPicPr>
          <p:cNvPr id="88" name="Google Shape;8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2048" y="9770579"/>
            <a:ext cx="1138711" cy="242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5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937719" y="971772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Calibri"/>
              <a:buNone/>
              <a:defRPr b="1" sz="2400">
                <a:solidFill>
                  <a:srgbClr val="595959"/>
                </a:solidFill>
              </a:defRPr>
            </a:lvl1pPr>
            <a:lvl2pPr lvl="1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2pPr>
            <a:lvl3pPr lvl="2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 sz="1400">
                <a:solidFill>
                  <a:srgbClr val="595959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Calibri"/>
              <a:buNone/>
              <a:defRPr b="1">
                <a:solidFill>
                  <a:srgbClr val="59595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Game Instructions 1 2 1">
  <p:cSld name="TITLE_1_2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228600" y="211300"/>
            <a:ext cx="7200600" cy="5301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76072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596046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2478524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/>
          <p:nvPr/>
        </p:nvSpPr>
        <p:spPr>
          <a:xfrm>
            <a:off x="3351900" y="297429"/>
            <a:ext cx="347100" cy="347400"/>
          </a:xfrm>
          <a:prstGeom prst="roundRect">
            <a:avLst>
              <a:gd fmla="val 16667" name="adj"/>
            </a:avLst>
          </a:prstGeom>
          <a:solidFill>
            <a:srgbClr val="FDC32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806269" y="331900"/>
            <a:ext cx="254400" cy="244500"/>
          </a:xfrm>
          <a:prstGeom prst="mathPl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1662062" y="334434"/>
            <a:ext cx="215100" cy="244500"/>
          </a:xfrm>
          <a:prstGeom prst="mathMinus">
            <a:avLst>
              <a:gd fmla="val 12600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2524831" y="332771"/>
            <a:ext cx="254400" cy="254700"/>
          </a:xfrm>
          <a:prstGeom prst="mathMultiply">
            <a:avLst>
              <a:gd fmla="val 16967" name="adj1"/>
            </a:avLst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/>
          <p:nvPr/>
        </p:nvSpPr>
        <p:spPr>
          <a:xfrm>
            <a:off x="3397102" y="304824"/>
            <a:ext cx="256500" cy="309900"/>
          </a:xfrm>
          <a:prstGeom prst="mathDivide">
            <a:avLst>
              <a:gd fmla="val 15973" name="adj1"/>
              <a:gd fmla="val 10692" name="adj2"/>
              <a:gd fmla="val 10607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4225101" y="216000"/>
            <a:ext cx="3320415" cy="86210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 txBox="1"/>
          <p:nvPr/>
        </p:nvSpPr>
        <p:spPr>
          <a:xfrm>
            <a:off x="4585750" y="245500"/>
            <a:ext cx="2915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F60A8"/>
              </a:buClr>
              <a:buSzPts val="4000"/>
              <a:buNone/>
              <a:defRPr b="1" sz="4000">
                <a:solidFill>
                  <a:srgbClr val="6F60A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7" name="Google Shape;107;p6"/>
          <p:cNvSpPr/>
          <p:nvPr/>
        </p:nvSpPr>
        <p:spPr>
          <a:xfrm rot="10800000">
            <a:off x="242196" y="9440213"/>
            <a:ext cx="7305115" cy="430500"/>
          </a:xfrm>
          <a:prstGeom prst="rect">
            <a:avLst/>
          </a:prstGeom>
          <a:solidFill>
            <a:srgbClr val="65C6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50265" y="9478323"/>
            <a:ext cx="568986" cy="315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2841" y="9412906"/>
            <a:ext cx="765012" cy="48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5554" y="9534029"/>
            <a:ext cx="1138711" cy="24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10800000">
            <a:off x="241528" y="9104630"/>
            <a:ext cx="3275933" cy="766096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rgbClr val="6F60A8"/>
          </a:solidFill>
          <a:ln>
            <a:noFill/>
          </a:ln>
          <a:effectLst>
            <a:outerShdw blurRad="57150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5">
            <a:alphaModFix/>
          </a:blip>
          <a:srcRect b="33171" l="0" r="0" t="28512"/>
          <a:stretch/>
        </p:blipFill>
        <p:spPr>
          <a:xfrm>
            <a:off x="4865025" y="9481175"/>
            <a:ext cx="808795" cy="30989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 txBox="1"/>
          <p:nvPr/>
        </p:nvSpPr>
        <p:spPr>
          <a:xfrm>
            <a:off x="242200" y="9118221"/>
            <a:ext cx="346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7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7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7" name="Google Shape;117;p7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18" name="Google Shape;118;p7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7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3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" name="Google Shape;122;p8"/>
          <p:cNvGraphicFramePr/>
          <p:nvPr/>
        </p:nvGraphicFramePr>
        <p:xfrm>
          <a:off x="-173825" y="-11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{58FF40D5-F63C-4508-8A7F-42BA3823CF23}</a:tableStyleId>
              </a:tblPr>
              <a:tblGrid>
                <a:gridCol w="8071400"/>
              </a:tblGrid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  <p:cxnSp>
        <p:nvCxnSpPr>
          <p:cNvPr id="123" name="Google Shape;123;p8"/>
          <p:cNvCxnSpPr/>
          <p:nvPr/>
        </p:nvCxnSpPr>
        <p:spPr>
          <a:xfrm rot="10800000">
            <a:off x="244500" y="22860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8"/>
          <p:cNvCxnSpPr/>
          <p:nvPr/>
        </p:nvCxnSpPr>
        <p:spPr>
          <a:xfrm rot="10800000">
            <a:off x="244500" y="27432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8"/>
          <p:cNvSpPr txBox="1"/>
          <p:nvPr>
            <p:ph type="title"/>
          </p:nvPr>
        </p:nvSpPr>
        <p:spPr>
          <a:xfrm>
            <a:off x="274350" y="142052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26" name="Google Shape;126;p8"/>
          <p:cNvSpPr txBox="1"/>
          <p:nvPr>
            <p:ph idx="1" type="subTitle"/>
          </p:nvPr>
        </p:nvSpPr>
        <p:spPr>
          <a:xfrm>
            <a:off x="244500" y="39765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8"/>
          <p:cNvSpPr/>
          <p:nvPr/>
        </p:nvSpPr>
        <p:spPr>
          <a:xfrm>
            <a:off x="4456200" y="228600"/>
            <a:ext cx="3070384" cy="740092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4915168" y="27540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129" name="Google Shape;129;p8"/>
          <p:cNvCxnSpPr/>
          <p:nvPr/>
        </p:nvCxnSpPr>
        <p:spPr>
          <a:xfrm rot="10800000">
            <a:off x="244500" y="5226550"/>
            <a:ext cx="7283400" cy="19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8"/>
          <p:cNvCxnSpPr/>
          <p:nvPr/>
        </p:nvCxnSpPr>
        <p:spPr>
          <a:xfrm rot="10800000">
            <a:off x="244500" y="5272270"/>
            <a:ext cx="7283400" cy="19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p8"/>
          <p:cNvSpPr txBox="1"/>
          <p:nvPr>
            <p:ph idx="2" type="title"/>
          </p:nvPr>
        </p:nvSpPr>
        <p:spPr>
          <a:xfrm>
            <a:off x="274350" y="6418475"/>
            <a:ext cx="7223700" cy="535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3" type="subTitle"/>
          </p:nvPr>
        </p:nvSpPr>
        <p:spPr>
          <a:xfrm>
            <a:off x="244500" y="5395600"/>
            <a:ext cx="4486800" cy="402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2200"/>
              <a:buNone/>
              <a:defRPr b="1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8"/>
          <p:cNvSpPr/>
          <p:nvPr/>
        </p:nvSpPr>
        <p:spPr>
          <a:xfrm>
            <a:off x="4456200" y="5226550"/>
            <a:ext cx="3070384" cy="740093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4915168" y="5273357"/>
            <a:ext cx="255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34353" y="535517"/>
            <a:ext cx="6703500" cy="19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4353" y="2677584"/>
            <a:ext cx="6703500" cy="6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534353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574608" y="9322647"/>
            <a:ext cx="26232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5489258" y="9322647"/>
            <a:ext cx="1749000" cy="5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s.google.com/presentation/d/1Be65_uuYMwiNUc7ItBBmi6wd_5TiSSr0zKeFiwM6c0Y/copy" TargetMode="External"/><Relationship Id="rId4" Type="http://schemas.openxmlformats.org/officeDocument/2006/relationships/hyperlink" Target="https://kcm.nku.edu/mathfactfluency/" TargetMode="External"/><Relationship Id="rId5" Type="http://schemas.openxmlformats.org/officeDocument/2006/relationships/hyperlink" Target="https://kcm.nku.edu/mathfactfluency/tips.php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type="title"/>
          </p:nvPr>
        </p:nvSpPr>
        <p:spPr>
          <a:xfrm>
            <a:off x="152400" y="453550"/>
            <a:ext cx="48450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24: First to 20 </a:t>
            </a:r>
            <a:endParaRPr/>
          </a:p>
        </p:txBody>
      </p:sp>
      <p:sp>
        <p:nvSpPr>
          <p:cNvPr id="141" name="Google Shape;141;p10"/>
          <p:cNvSpPr txBox="1"/>
          <p:nvPr>
            <p:ph idx="1" type="subTitle"/>
          </p:nvPr>
        </p:nvSpPr>
        <p:spPr>
          <a:xfrm>
            <a:off x="152400" y="1059700"/>
            <a:ext cx="7327800" cy="70410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This slide deck: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Portrait Printable Masters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Instructions </a:t>
            </a:r>
            <a:endParaRPr sz="2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Landscape Slide Deck (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/>
              <a:t>)</a:t>
            </a:r>
            <a:endParaRPr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Landscape Printable Masters 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Recording Sheet</a:t>
            </a:r>
            <a:endParaRPr sz="2200"/>
          </a:p>
          <a:p>
            <a:pPr indent="-368300" lvl="0" marL="9144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Variation: First to ___ Recording Sheet</a:t>
            </a:r>
            <a:endParaRPr sz="22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/>
              <a:t>Demonstration Slide</a:t>
            </a:r>
            <a:endParaRPr sz="2200"/>
          </a:p>
          <a:p>
            <a:pPr indent="-368300" lvl="0" marL="9144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First to 20 Demonstration Slide</a:t>
            </a:r>
            <a:endParaRPr sz="2200"/>
          </a:p>
        </p:txBody>
      </p:sp>
      <p:sp>
        <p:nvSpPr>
          <p:cNvPr id="142" name="Google Shape;142;p10"/>
          <p:cNvSpPr txBox="1"/>
          <p:nvPr/>
        </p:nvSpPr>
        <p:spPr>
          <a:xfrm>
            <a:off x="152400" y="8100700"/>
            <a:ext cx="7200600" cy="8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Companion Website: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Suggested Materials and other Teaching Tips: </a:t>
            </a:r>
            <a:r>
              <a:rPr b="1" lang="en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LINK</a:t>
            </a:r>
            <a:endParaRPr b="1" sz="22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>
            <p:ph idx="1" type="subTitle"/>
          </p:nvPr>
        </p:nvSpPr>
        <p:spPr>
          <a:xfrm>
            <a:off x="228600" y="1360600"/>
            <a:ext cx="5793000" cy="3099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rm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Game 24, Pg. 61 (Derived Fact Strategies - Addition and Subtraction)</a:t>
            </a:r>
            <a:endParaRPr/>
          </a:p>
        </p:txBody>
      </p:sp>
      <p:sp>
        <p:nvSpPr>
          <p:cNvPr id="148" name="Google Shape;148;p11"/>
          <p:cNvSpPr txBox="1"/>
          <p:nvPr>
            <p:ph type="title"/>
          </p:nvPr>
        </p:nvSpPr>
        <p:spPr>
          <a:xfrm>
            <a:off x="235000" y="843913"/>
            <a:ext cx="7305900" cy="4632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/>
              <a:t>First to 20</a:t>
            </a:r>
            <a:endParaRPr sz="4000"/>
          </a:p>
        </p:txBody>
      </p:sp>
      <p:sp>
        <p:nvSpPr>
          <p:cNvPr id="149" name="Google Shape;149;p11"/>
          <p:cNvSpPr txBox="1"/>
          <p:nvPr>
            <p:ph idx="2" type="subTitle"/>
          </p:nvPr>
        </p:nvSpPr>
        <p:spPr>
          <a:xfrm>
            <a:off x="228600" y="1670500"/>
            <a:ext cx="7269300" cy="74601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Game Goal: </a:t>
            </a:r>
            <a:r>
              <a:rPr b="0" lang="en" sz="1400">
                <a:solidFill>
                  <a:srgbClr val="595959"/>
                </a:solidFill>
              </a:rPr>
              <a:t>Be the first player to have an exact score of 20.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Materials: </a:t>
            </a:r>
            <a:r>
              <a:rPr b="0" lang="en" sz="1400">
                <a:solidFill>
                  <a:srgbClr val="595959"/>
                </a:solidFill>
              </a:rPr>
              <a:t>one die, one recording sheet and dry-erase marker per player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to Play (2-4 players):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Players take turns rolling the die and record their number on their recording table.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On each turn, the player adds the number they rolled to their total from the last round and explains how they added.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If a roll results in a sum greater than 20, the player must instead subtract the number rolled and explain how they subtracted.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AutoNum type="arabicPeriod"/>
            </a:pPr>
            <a:r>
              <a:rPr b="0" lang="en" sz="1400">
                <a:solidFill>
                  <a:srgbClr val="595959"/>
                </a:solidFill>
              </a:rPr>
              <a:t>The game ends when one player has an exact score of 20. If no one has 20 when all recording sheets are filled, the player closest to 20 wins.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Game in Action: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Variations: 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Start at 20 and countdown to 0. Subtract amount rolled each time unless the amount would be less than 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Use a 10-sided die and let 0 be “wild”.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30.</a:t>
            </a:r>
            <a:endParaRPr b="0" sz="1400">
              <a:solidFill>
                <a:srgbClr val="595959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</a:pPr>
            <a:r>
              <a:rPr b="0" lang="en" sz="1400">
                <a:solidFill>
                  <a:srgbClr val="595959"/>
                </a:solidFill>
              </a:rPr>
              <a:t>Play First to 100 using one or two 10-sided dice. (Use a second </a:t>
            </a:r>
            <a:r>
              <a:rPr b="0" lang="en" sz="1400">
                <a:solidFill>
                  <a:srgbClr val="595959"/>
                </a:solidFill>
              </a:rPr>
              <a:t>recording sheet</a:t>
            </a:r>
            <a:r>
              <a:rPr b="0" lang="en" sz="1400">
                <a:solidFill>
                  <a:srgbClr val="595959"/>
                </a:solidFill>
              </a:rPr>
              <a:t> per player to allow additional turns.)</a:t>
            </a:r>
            <a:endParaRPr b="0" sz="14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0" name="Google Shape;150;p11"/>
          <p:cNvPicPr preferRelativeResize="0"/>
          <p:nvPr/>
        </p:nvPicPr>
        <p:blipFill rotWithShape="1">
          <a:blip r:embed="rId3">
            <a:alphaModFix/>
          </a:blip>
          <a:srcRect b="0" l="0" r="16283" t="21710"/>
          <a:stretch/>
        </p:blipFill>
        <p:spPr>
          <a:xfrm rot="3983942">
            <a:off x="6153620" y="6559632"/>
            <a:ext cx="720260" cy="7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1"/>
          <p:cNvPicPr preferRelativeResize="0"/>
          <p:nvPr/>
        </p:nvPicPr>
        <p:blipFill rotWithShape="1">
          <a:blip r:embed="rId4">
            <a:alphaModFix/>
          </a:blip>
          <a:srcRect b="0" l="0" r="38126" t="0"/>
          <a:stretch/>
        </p:blipFill>
        <p:spPr>
          <a:xfrm>
            <a:off x="397690" y="5550331"/>
            <a:ext cx="4368084" cy="135058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1"/>
          <p:cNvSpPr/>
          <p:nvPr/>
        </p:nvSpPr>
        <p:spPr>
          <a:xfrm>
            <a:off x="2314688" y="6825050"/>
            <a:ext cx="2568000" cy="520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>
                <a:solidFill>
                  <a:srgbClr val="6F60A8"/>
                </a:solidFill>
                <a:latin typeface="Calibri"/>
                <a:ea typeface="Calibri"/>
                <a:cs typeface="Calibri"/>
                <a:sym typeface="Calibri"/>
              </a:rPr>
              <a:t>Must subtract this turn because 19 + 4 is greater than 20.</a:t>
            </a:r>
            <a:endParaRPr i="1">
              <a:solidFill>
                <a:srgbClr val="6F60A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>
            <a:off x="3339088" y="6690454"/>
            <a:ext cx="389400" cy="1683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6F60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0713" y="5733063"/>
            <a:ext cx="1034186" cy="118872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1"/>
          <p:cNvSpPr/>
          <p:nvPr/>
        </p:nvSpPr>
        <p:spPr>
          <a:xfrm>
            <a:off x="5814701" y="5029200"/>
            <a:ext cx="1514100" cy="1070700"/>
          </a:xfrm>
          <a:prstGeom prst="wedgeEllipseCallout">
            <a:avLst>
              <a:gd fmla="val -41811" name="adj1"/>
              <a:gd fmla="val 50678" name="adj2"/>
            </a:avLst>
          </a:prstGeom>
          <a:solidFill>
            <a:srgbClr val="FFCE4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had 19 and rolled 4, so I have to subtract. 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