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
  </p:notesMasterIdLst>
  <p:sldIdLst>
    <p:sldId id="256" r:id="rId2"/>
    <p:sldId id="257" r:id="rId3"/>
  </p:sldIdLst>
  <p:sldSz cx="6858000" cy="9144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06"/>
  </p:normalViewPr>
  <p:slideViewPr>
    <p:cSldViewPr snapToGrid="0">
      <p:cViewPr>
        <p:scale>
          <a:sx n="110" d="100"/>
          <a:sy n="110" d="100"/>
        </p:scale>
        <p:origin x="2472" y="-113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9" Type="http://schemas.microsoft.com/office/2016/11/relationships/changesInfo" Target="changesInfos/changesInfo1.xml"/><Relationship Id="rId1" Type="http://schemas.openxmlformats.org/officeDocument/2006/relationships/slideMaster" Target="slideMasters/slideMaster1.xml"/><Relationship Id="rId2"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i Mirsadjadi (she/her/hers)" userId="829506b3-188b-40ef-b775-a5ec767efb4e" providerId="ADAL" clId="{3E75044B-71FD-470F-A2F9-0D8F979AFC9F}"/>
    <pc:docChg chg="undo custSel modSld">
      <pc:chgData name="Tori Mirsadjadi (she/her/hers)" userId="829506b3-188b-40ef-b775-a5ec767efb4e" providerId="ADAL" clId="{3E75044B-71FD-470F-A2F9-0D8F979AFC9F}" dt="2021-11-10T19:27:13.800" v="11" actId="20577"/>
      <pc:docMkLst>
        <pc:docMk/>
      </pc:docMkLst>
      <pc:sldChg chg="modSp mod">
        <pc:chgData name="Tori Mirsadjadi (she/her/hers)" userId="829506b3-188b-40ef-b775-a5ec767efb4e" providerId="ADAL" clId="{3E75044B-71FD-470F-A2F9-0D8F979AFC9F}" dt="2021-11-10T19:26:45.640" v="8" actId="20577"/>
        <pc:sldMkLst>
          <pc:docMk/>
          <pc:sldMk cId="0" sldId="256"/>
        </pc:sldMkLst>
        <pc:spChg chg="mod">
          <ac:chgData name="Tori Mirsadjadi (she/her/hers)" userId="829506b3-188b-40ef-b775-a5ec767efb4e" providerId="ADAL" clId="{3E75044B-71FD-470F-A2F9-0D8F979AFC9F}" dt="2021-11-10T19:26:45.640" v="8" actId="20577"/>
          <ac:spMkLst>
            <pc:docMk/>
            <pc:sldMk cId="0" sldId="256"/>
            <ac:spMk id="86" creationId="{00000000-0000-0000-0000-000000000000}"/>
          </ac:spMkLst>
        </pc:spChg>
        <pc:graphicFrameChg chg="modGraphic">
          <ac:chgData name="Tori Mirsadjadi (she/her/hers)" userId="829506b3-188b-40ef-b775-a5ec767efb4e" providerId="ADAL" clId="{3E75044B-71FD-470F-A2F9-0D8F979AFC9F}" dt="2021-11-10T19:26:36.740" v="7" actId="2711"/>
          <ac:graphicFrameMkLst>
            <pc:docMk/>
            <pc:sldMk cId="0" sldId="256"/>
            <ac:graphicFrameMk id="2" creationId="{BEB23930-4D90-44C9-AE88-D90A228C9607}"/>
          </ac:graphicFrameMkLst>
        </pc:graphicFrameChg>
      </pc:sldChg>
      <pc:sldChg chg="modSp mod">
        <pc:chgData name="Tori Mirsadjadi (she/her/hers)" userId="829506b3-188b-40ef-b775-a5ec767efb4e" providerId="ADAL" clId="{3E75044B-71FD-470F-A2F9-0D8F979AFC9F}" dt="2021-11-10T19:27:13.800" v="11" actId="20577"/>
        <pc:sldMkLst>
          <pc:docMk/>
          <pc:sldMk cId="0" sldId="257"/>
        </pc:sldMkLst>
        <pc:spChg chg="mod">
          <ac:chgData name="Tori Mirsadjadi (she/her/hers)" userId="829506b3-188b-40ef-b775-a5ec767efb4e" providerId="ADAL" clId="{3E75044B-71FD-470F-A2F9-0D8F979AFC9F}" dt="2021-11-10T19:27:13.800" v="11" actId="20577"/>
          <ac:spMkLst>
            <pc:docMk/>
            <pc:sldMk cId="0" sldId="257"/>
            <ac:spMk id="9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659608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920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1" name="Google Shape;91;p2: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4398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514350" y="1496484"/>
            <a:ext cx="5829300" cy="31834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 name="Google Shape;15;p2"/>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6" name="Google Shape;16;p2"/>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528108" y="2377546"/>
            <a:ext cx="5801784"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11"/>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3" name="Google Shape;73;p11"/>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772576" y="3622015"/>
            <a:ext cx="774911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227799" y="2186121"/>
            <a:ext cx="774911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8" name="Google Shape;78;p12"/>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9" name="Google Shape;79;p12"/>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71488" y="2434167"/>
            <a:ext cx="5915025" cy="5801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 name="Google Shape;21;p3"/>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2" name="Google Shape;22;p3"/>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467916" y="2279653"/>
            <a:ext cx="5915025" cy="380364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467916" y="6119286"/>
            <a:ext cx="5915025" cy="20002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26" name="Google Shape;26;p4"/>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7" name="Google Shape;27;p4"/>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8" name="Google Shape;28;p4"/>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471488" y="2434167"/>
            <a:ext cx="2914650" cy="5801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3471863" y="2434167"/>
            <a:ext cx="2914650" cy="5801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4" name="Google Shape;34;p5"/>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5"/>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472381"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472381" y="2241551"/>
            <a:ext cx="2901255" cy="109854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9" name="Google Shape;39;p6"/>
          <p:cNvSpPr txBox="1">
            <a:spLocks noGrp="1"/>
          </p:cNvSpPr>
          <p:nvPr>
            <p:ph type="body" idx="2"/>
          </p:nvPr>
        </p:nvSpPr>
        <p:spPr>
          <a:xfrm>
            <a:off x="472381" y="3340100"/>
            <a:ext cx="2901255" cy="4912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3471863" y="2241551"/>
            <a:ext cx="2915543" cy="109854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1" name="Google Shape;41;p6"/>
          <p:cNvSpPr txBox="1">
            <a:spLocks noGrp="1"/>
          </p:cNvSpPr>
          <p:nvPr>
            <p:ph type="body" idx="4"/>
          </p:nvPr>
        </p:nvSpPr>
        <p:spPr>
          <a:xfrm>
            <a:off x="3471863" y="3340100"/>
            <a:ext cx="2915543" cy="4912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3" name="Google Shape;43;p6"/>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4" name="Google Shape;44;p6"/>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7"/>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9" name="Google Shape;49;p7"/>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2" name="Google Shape;52;p8"/>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8"/>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09600"/>
            <a:ext cx="2211884" cy="2133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316569"/>
            <a:ext cx="3471863" cy="6498167"/>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743200"/>
            <a:ext cx="2211884" cy="508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9" name="Google Shape;59;p9"/>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0" name="Google Shape;60;p9"/>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09600"/>
            <a:ext cx="2211884" cy="2133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316569"/>
            <a:ext cx="3471863" cy="64981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dirty="0"/>
          </a:p>
        </p:txBody>
      </p:sp>
      <p:sp>
        <p:nvSpPr>
          <p:cNvPr id="64" name="Google Shape;64;p10"/>
          <p:cNvSpPr txBox="1">
            <a:spLocks noGrp="1"/>
          </p:cNvSpPr>
          <p:nvPr>
            <p:ph type="body" idx="1"/>
          </p:nvPr>
        </p:nvSpPr>
        <p:spPr>
          <a:xfrm>
            <a:off x="472381" y="2743200"/>
            <a:ext cx="2211884" cy="508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10"/>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7" name="Google Shape;67;p10"/>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71488" y="2434167"/>
            <a:ext cx="5915025" cy="580178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14350" y="1496484"/>
            <a:ext cx="5829300" cy="318346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500"/>
              <a:buFont typeface="Calibri"/>
              <a:buNone/>
            </a:pPr>
            <a:endParaRPr dirty="0"/>
          </a:p>
        </p:txBody>
      </p:sp>
      <p:sp>
        <p:nvSpPr>
          <p:cNvPr id="85" name="Google Shape;85;p13"/>
          <p:cNvSpPr/>
          <p:nvPr/>
        </p:nvSpPr>
        <p:spPr>
          <a:xfrm>
            <a:off x="268950" y="225898"/>
            <a:ext cx="6408900" cy="925200"/>
          </a:xfrm>
          <a:prstGeom prst="rect">
            <a:avLst/>
          </a:prstGeom>
          <a:solidFill>
            <a:schemeClr val="dk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dirty="0">
                <a:solidFill>
                  <a:schemeClr val="lt1"/>
                </a:solidFill>
                <a:latin typeface="Calibri"/>
                <a:ea typeface="Calibri"/>
                <a:cs typeface="Calibri"/>
                <a:sym typeface="Calibri"/>
              </a:rPr>
              <a:t>Standard </a:t>
            </a:r>
            <a:r>
              <a:rPr lang="en-US" sz="3000" b="0" i="0" u="none" strike="noStrike" cap="none" dirty="0">
                <a:solidFill>
                  <a:schemeClr val="lt1"/>
                </a:solidFill>
                <a:latin typeface="Calibri"/>
                <a:ea typeface="Calibri"/>
                <a:cs typeface="Calibri"/>
                <a:sym typeface="Calibri"/>
              </a:rPr>
              <a:t>Algorithm for </a:t>
            </a:r>
            <a:endParaRPr sz="3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dirty="0">
                <a:solidFill>
                  <a:schemeClr val="lt1"/>
                </a:solidFill>
                <a:latin typeface="Calibri"/>
                <a:ea typeface="Calibri"/>
                <a:cs typeface="Calibri"/>
                <a:sym typeface="Calibri"/>
              </a:rPr>
              <a:t>Multipl</a:t>
            </a:r>
            <a:r>
              <a:rPr lang="en-US" sz="3000" dirty="0">
                <a:solidFill>
                  <a:schemeClr val="lt1"/>
                </a:solidFill>
                <a:latin typeface="Calibri"/>
                <a:ea typeface="Calibri"/>
                <a:cs typeface="Calibri"/>
                <a:sym typeface="Calibri"/>
              </a:rPr>
              <a:t>ying Decimals</a:t>
            </a:r>
            <a:endParaRPr sz="1400" b="0" i="0" u="none" strike="noStrike" cap="none" dirty="0">
              <a:solidFill>
                <a:srgbClr val="000000"/>
              </a:solidFill>
              <a:latin typeface="Arial"/>
              <a:ea typeface="Arial"/>
              <a:cs typeface="Arial"/>
              <a:sym typeface="Arial"/>
            </a:endParaRPr>
          </a:p>
        </p:txBody>
      </p:sp>
      <p:sp>
        <p:nvSpPr>
          <p:cNvPr id="86" name="Google Shape;86;p13"/>
          <p:cNvSpPr/>
          <p:nvPr/>
        </p:nvSpPr>
        <p:spPr>
          <a:xfrm>
            <a:off x="268941" y="1151067"/>
            <a:ext cx="6408900" cy="7767000"/>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dirty="0">
                <a:solidFill>
                  <a:schemeClr val="dk1"/>
                </a:solidFill>
                <a:latin typeface="Calibri"/>
                <a:ea typeface="Calibri"/>
                <a:cs typeface="Calibri"/>
                <a:sym typeface="Calibri"/>
              </a:rPr>
              <a:t>What it is</a:t>
            </a:r>
            <a:r>
              <a:rPr lang="en-US" b="0" i="0" u="none" strike="noStrike" cap="none" dirty="0">
                <a:solidFill>
                  <a:schemeClr val="dk1"/>
                </a:solidFill>
                <a:latin typeface="Calibri"/>
                <a:ea typeface="Calibri"/>
                <a:cs typeface="Calibri"/>
                <a:sym typeface="Calibri"/>
              </a:rPr>
              <a:t>: The standard algorithm is a digit-based procedure for multiplying multidigit factors. It starts with the digits in the ones place and continues to multiply digits by place value from left to right.</a:t>
            </a:r>
            <a:endParaRPr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400"/>
              <a:buFont typeface="Arial"/>
              <a:buNone/>
            </a:pPr>
            <a:r>
              <a:rPr lang="en-US" dirty="0">
                <a:solidFill>
                  <a:schemeClr val="dk1"/>
                </a:solidFill>
                <a:latin typeface="Calibri"/>
                <a:ea typeface="Calibri"/>
                <a:cs typeface="Calibri"/>
                <a:sym typeface="Calibri"/>
              </a:rPr>
              <a:t>Let’s consider 4.23 × 1.5.</a:t>
            </a:r>
          </a:p>
          <a:p>
            <a:pPr marL="0" lvl="0" indent="0" algn="ctr" rtl="0">
              <a:spcBef>
                <a:spcPts val="0"/>
              </a:spcBef>
              <a:spcAft>
                <a:spcPts val="0"/>
              </a:spcAft>
              <a:buClr>
                <a:schemeClr val="dk1"/>
              </a:buClr>
              <a:buSzPts val="1400"/>
              <a:buFont typeface="Arial"/>
              <a:buNone/>
            </a:pPr>
            <a:endParaRPr lang="en-US" sz="16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400"/>
              <a:buFont typeface="Arial"/>
              <a:buNone/>
            </a:pPr>
            <a:endParaRPr sz="16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600" b="1" i="0" u="none" strike="noStrike" cap="none" dirty="0">
                <a:solidFill>
                  <a:schemeClr val="dk1"/>
                </a:solidFill>
                <a:latin typeface="Calibri"/>
                <a:ea typeface="Calibri"/>
                <a:cs typeface="Calibri"/>
                <a:sym typeface="Calibri"/>
              </a:rPr>
              <a:t>							</a:t>
            </a:r>
            <a:endParaRPr sz="1600" b="0" i="0" u="none" strike="noStrike" cap="none" dirty="0">
              <a:solidFill>
                <a:schemeClr val="dk1"/>
              </a:solidFill>
              <a:latin typeface="Calibri"/>
              <a:ea typeface="Calibri"/>
              <a:cs typeface="Calibri"/>
              <a:sym typeface="Calibri"/>
            </a:endParaRPr>
          </a:p>
          <a:p>
            <a:pPr marL="0" marR="1826829" lvl="0" indent="0" algn="l" rtl="0">
              <a:lnSpc>
                <a:spcPct val="100000"/>
              </a:lnSpc>
              <a:spcBef>
                <a:spcPts val="0"/>
              </a:spcBef>
              <a:spcAft>
                <a:spcPts val="0"/>
              </a:spcAft>
              <a:buClr>
                <a:srgbClr val="000000"/>
              </a:buClr>
              <a:buSzPts val="1400"/>
              <a:buFont typeface="Arial"/>
              <a:buNone/>
            </a:pPr>
            <a:endParaRPr sz="16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16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16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16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US" sz="16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dirty="0">
              <a:solidFill>
                <a:schemeClr val="dk1"/>
              </a:solidFill>
              <a:latin typeface="Calibri"/>
              <a:ea typeface="Calibri"/>
              <a:cs typeface="Calibri"/>
              <a:sym typeface="Calibri"/>
            </a:endParaRPr>
          </a:p>
        </p:txBody>
      </p:sp>
      <p:graphicFrame>
        <p:nvGraphicFramePr>
          <p:cNvPr id="2" name="Table 2">
            <a:extLst>
              <a:ext uri="{FF2B5EF4-FFF2-40B4-BE49-F238E27FC236}">
                <a16:creationId xmlns:a16="http://schemas.microsoft.com/office/drawing/2014/main" xmlns="" id="{BEB23930-4D90-44C9-AE88-D90A228C9607}"/>
              </a:ext>
            </a:extLst>
          </p:cNvPr>
          <p:cNvGraphicFramePr>
            <a:graphicFrameLocks noGrp="1"/>
          </p:cNvGraphicFramePr>
          <p:nvPr>
            <p:extLst>
              <p:ext uri="{D42A27DB-BD31-4B8C-83A1-F6EECF244321}">
                <p14:modId xmlns:p14="http://schemas.microsoft.com/office/powerpoint/2010/main" val="307569250"/>
              </p:ext>
            </p:extLst>
          </p:nvPr>
        </p:nvGraphicFramePr>
        <p:xfrm>
          <a:off x="382426" y="2586016"/>
          <a:ext cx="6408900" cy="5008583"/>
        </p:xfrm>
        <a:graphic>
          <a:graphicData uri="http://schemas.openxmlformats.org/drawingml/2006/table">
            <a:tbl>
              <a:tblPr firstRow="1" bandRow="1">
                <a:tableStyleId>{2D5ABB26-0587-4C30-8999-92F81FD0307C}</a:tableStyleId>
              </a:tblPr>
              <a:tblGrid>
                <a:gridCol w="4578198">
                  <a:extLst>
                    <a:ext uri="{9D8B030D-6E8A-4147-A177-3AD203B41FA5}">
                      <a16:colId xmlns:a16="http://schemas.microsoft.com/office/drawing/2014/main" xmlns="" val="146687299"/>
                    </a:ext>
                  </a:extLst>
                </a:gridCol>
                <a:gridCol w="1830702">
                  <a:extLst>
                    <a:ext uri="{9D8B030D-6E8A-4147-A177-3AD203B41FA5}">
                      <a16:colId xmlns:a16="http://schemas.microsoft.com/office/drawing/2014/main" xmlns="" val="2214466307"/>
                    </a:ext>
                  </a:extLst>
                </a:gridCol>
              </a:tblGrid>
              <a:tr h="437470">
                <a:tc>
                  <a:txBody>
                    <a:bodyPr/>
                    <a:lstStyle/>
                    <a:p>
                      <a:r>
                        <a:rPr lang="en-US" sz="1400" b="1" u="none" strike="noStrike" cap="none" dirty="0">
                          <a:solidFill>
                            <a:schemeClr val="dk1"/>
                          </a:solidFill>
                          <a:latin typeface="Calibri" panose="020F0502020204030204" pitchFamily="34" charset="0"/>
                          <a:cs typeface="Calibri" panose="020F0502020204030204" pitchFamily="34" charset="0"/>
                          <a:sym typeface="Calibri"/>
                        </a:rPr>
                        <a:t>What it sounds like: </a:t>
                      </a:r>
                      <a:endParaRPr lang="en-US"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dk1"/>
                          </a:solidFill>
                          <a:latin typeface="Calibri" charset="0"/>
                          <a:ea typeface="Calibri" charset="0"/>
                          <a:cs typeface="Calibri" charset="0"/>
                          <a:sym typeface="Calibri"/>
                        </a:rPr>
                        <a:t>What it looks like: </a:t>
                      </a:r>
                    </a:p>
                  </a:txBody>
                  <a:tcPr/>
                </a:tc>
                <a:extLst>
                  <a:ext uri="{0D108BD9-81ED-4DB2-BD59-A6C34878D82A}">
                    <a16:rowId xmlns:a16="http://schemas.microsoft.com/office/drawing/2014/main" xmlns="" val="3210016787"/>
                  </a:ext>
                </a:extLst>
              </a:tr>
              <a:tr h="4571113">
                <a:tc>
                  <a:txBody>
                    <a:bodyPr/>
                    <a:lstStyle/>
                    <a:p>
                      <a:r>
                        <a:rPr lang="en-US" dirty="0" smtClean="0">
                          <a:latin typeface="Calibri" panose="020F0502020204030204" pitchFamily="34" charset="0"/>
                          <a:cs typeface="Calibri" panose="020F0502020204030204" pitchFamily="34" charset="0"/>
                        </a:rPr>
                        <a:t>First, </a:t>
                      </a:r>
                      <a:r>
                        <a:rPr lang="en-US" dirty="0">
                          <a:latin typeface="Calibri" panose="020F0502020204030204" pitchFamily="34" charset="0"/>
                          <a:cs typeface="Calibri" panose="020F0502020204030204" pitchFamily="34" charset="0"/>
                        </a:rPr>
                        <a:t>if we estimate the product, we see it will be close to 4 </a:t>
                      </a:r>
                      <a:r>
                        <a:rPr lang="en-US" sz="1400" dirty="0">
                          <a:solidFill>
                            <a:schemeClr val="dk1"/>
                          </a:solidFill>
                          <a:latin typeface="Calibri" panose="020F0502020204030204" pitchFamily="34" charset="0"/>
                          <a:ea typeface="Calibri"/>
                          <a:cs typeface="Calibri" panose="020F0502020204030204" pitchFamily="34" charset="0"/>
                          <a:sym typeface="Calibri"/>
                        </a:rPr>
                        <a:t>×</a:t>
                      </a:r>
                      <a:r>
                        <a:rPr lang="en-US" dirty="0">
                          <a:latin typeface="Calibri" panose="020F0502020204030204" pitchFamily="34" charset="0"/>
                          <a:cs typeface="Calibri" panose="020F0502020204030204" pitchFamily="34" charset="0"/>
                        </a:rPr>
                        <a:t> 1.5, which is 6. Then work out the </a:t>
                      </a:r>
                      <a:r>
                        <a:rPr lang="en-US" dirty="0" smtClean="0">
                          <a:latin typeface="Calibri" panose="020F0502020204030204" pitchFamily="34" charset="0"/>
                          <a:cs typeface="Calibri" panose="020F0502020204030204" pitchFamily="34" charset="0"/>
                        </a:rPr>
                        <a:t>whole-number </a:t>
                      </a:r>
                      <a:r>
                        <a:rPr lang="en-US" dirty="0">
                          <a:latin typeface="Calibri" panose="020F0502020204030204" pitchFamily="34" charset="0"/>
                          <a:cs typeface="Calibri" panose="020F0502020204030204" pitchFamily="34" charset="0"/>
                        </a:rPr>
                        <a:t>version of the problem 423 </a:t>
                      </a:r>
                      <a:r>
                        <a:rPr lang="en-US" sz="1400" dirty="0">
                          <a:solidFill>
                            <a:schemeClr val="dk1"/>
                          </a:solidFill>
                          <a:latin typeface="Calibri" panose="020F0502020204030204" pitchFamily="34" charset="0"/>
                          <a:ea typeface="Calibri"/>
                          <a:cs typeface="Calibri" panose="020F0502020204030204" pitchFamily="34" charset="0"/>
                          <a:sym typeface="Calibri"/>
                        </a:rPr>
                        <a:t>×</a:t>
                      </a:r>
                      <a:r>
                        <a:rPr lang="en-US" dirty="0">
                          <a:latin typeface="Calibri" panose="020F0502020204030204" pitchFamily="34" charset="0"/>
                          <a:cs typeface="Calibri" panose="020F0502020204030204" pitchFamily="34" charset="0"/>
                        </a:rPr>
                        <a:t> 15 and use the estimate to determine where to place the decimal point.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The first example lists the 5 products separately. This can avoid making mistakes with the “tick marks.”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latin typeface="Calibri" panose="020F0502020204030204" pitchFamily="34" charset="0"/>
                          <a:cs typeface="Calibri" panose="020F0502020204030204" pitchFamily="34" charset="0"/>
                        </a:rPr>
                        <a:t>The second example shows the common practice of recording “tick marks” to show regrouping. It is less writing, as you can see. Either method takes about the same amount of time, so if one seems complicated, or is causing errors, use the other one.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1"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dk1"/>
                          </a:solidFill>
                          <a:latin typeface="Calibri" panose="020F0502020204030204" pitchFamily="34" charset="0"/>
                          <a:ea typeface="Calibri"/>
                          <a:cs typeface="Calibri" panose="020F0502020204030204" pitchFamily="34" charset="0"/>
                          <a:sym typeface="Calibri"/>
                        </a:rPr>
                        <a:t>When it’s useful: </a:t>
                      </a:r>
                      <a:r>
                        <a:rPr lang="en-US" sz="1400" dirty="0">
                          <a:solidFill>
                            <a:schemeClr val="dk1"/>
                          </a:solidFill>
                          <a:latin typeface="Calibri" panose="020F0502020204030204" pitchFamily="34" charset="0"/>
                          <a:ea typeface="Calibri"/>
                          <a:cs typeface="Calibri" panose="020F0502020204030204" pitchFamily="34" charset="0"/>
                          <a:sym typeface="Calibri"/>
                        </a:rPr>
                        <a:t>The algorithm for multiplying fractions is  useful when there isn’t a mental strategy or other shorter </a:t>
                      </a:r>
                      <a:r>
                        <a:rPr lang="en-US" sz="1400" dirty="0" err="1" smtClean="0">
                          <a:solidFill>
                            <a:schemeClr val="dk1"/>
                          </a:solidFill>
                          <a:latin typeface="Calibri" panose="020F0502020204030204" pitchFamily="34" charset="0"/>
                          <a:ea typeface="Calibri"/>
                          <a:cs typeface="Calibri" panose="020F0502020204030204" pitchFamily="34" charset="0"/>
                          <a:sym typeface="Calibri"/>
                        </a:rPr>
                        <a:t>method⎯and</a:t>
                      </a:r>
                      <a:r>
                        <a:rPr lang="en-US" sz="1400" dirty="0" smtClean="0">
                          <a:solidFill>
                            <a:schemeClr val="dk1"/>
                          </a:solidFill>
                          <a:latin typeface="Calibri" panose="020F0502020204030204" pitchFamily="34" charset="0"/>
                          <a:ea typeface="Calibri"/>
                          <a:cs typeface="Calibri" panose="020F0502020204030204" pitchFamily="34" charset="0"/>
                          <a:sym typeface="Calibri"/>
                        </a:rPr>
                        <a:t> </a:t>
                      </a:r>
                      <a:r>
                        <a:rPr lang="en-US" sz="1400" dirty="0">
                          <a:solidFill>
                            <a:schemeClr val="dk1"/>
                          </a:solidFill>
                          <a:latin typeface="Calibri" panose="020F0502020204030204" pitchFamily="34" charset="0"/>
                          <a:ea typeface="Calibri"/>
                          <a:cs typeface="Calibri" panose="020F0502020204030204" pitchFamily="34" charset="0"/>
                          <a:sym typeface="Calibri"/>
                        </a:rPr>
                        <a:t>when you don’t have a calculator handy!</a:t>
                      </a:r>
                      <a:endParaRPr lang="en-US" sz="1400" dirty="0">
                        <a:solidFill>
                          <a:schemeClr val="dk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dk1"/>
                        </a:solidFill>
                        <a:latin typeface="Calibri"/>
                        <a:ea typeface="Calibri"/>
                        <a:cs typeface="Calibri"/>
                        <a:sym typeface="Calibri"/>
                      </a:endParaRPr>
                    </a:p>
                  </a:txBody>
                  <a:tcPr/>
                </a:tc>
                <a:extLst>
                  <a:ext uri="{0D108BD9-81ED-4DB2-BD59-A6C34878D82A}">
                    <a16:rowId xmlns:a16="http://schemas.microsoft.com/office/drawing/2014/main" xmlns="" val="3308600419"/>
                  </a:ext>
                </a:extLst>
              </a:tr>
            </a:tbl>
          </a:graphicData>
        </a:graphic>
      </p:graphicFrame>
      <p:pic>
        <p:nvPicPr>
          <p:cNvPr id="10" name="Picture 9">
            <a:extLst>
              <a:ext uri="{FF2B5EF4-FFF2-40B4-BE49-F238E27FC236}">
                <a16:creationId xmlns:a16="http://schemas.microsoft.com/office/drawing/2014/main" xmlns="" id="{BA0AA1A0-4A14-4FDB-A1DA-91ABA7C635D7}"/>
              </a:ext>
            </a:extLst>
          </p:cNvPr>
          <p:cNvPicPr>
            <a:picLocks noChangeAspect="1"/>
          </p:cNvPicPr>
          <p:nvPr/>
        </p:nvPicPr>
        <p:blipFill>
          <a:blip r:embed="rId3"/>
          <a:stretch>
            <a:fillRect/>
          </a:stretch>
        </p:blipFill>
        <p:spPr>
          <a:xfrm>
            <a:off x="5052767" y="3021036"/>
            <a:ext cx="1371600" cy="2627057"/>
          </a:xfrm>
          <a:prstGeom prst="rect">
            <a:avLst/>
          </a:prstGeom>
        </p:spPr>
      </p:pic>
      <p:pic>
        <p:nvPicPr>
          <p:cNvPr id="88" name="Google Shape;88;p13"/>
          <p:cNvPicPr preferRelativeResize="0">
            <a:picLocks noChangeAspect="1"/>
          </p:cNvPicPr>
          <p:nvPr/>
        </p:nvPicPr>
        <p:blipFill rotWithShape="1">
          <a:blip r:embed="rId4">
            <a:alphaModFix/>
          </a:blip>
          <a:srcRect/>
          <a:stretch/>
        </p:blipFill>
        <p:spPr>
          <a:xfrm>
            <a:off x="5075775" y="5769484"/>
            <a:ext cx="1280160" cy="1698000"/>
          </a:xfrm>
          <a:prstGeom prst="rect">
            <a:avLst/>
          </a:prstGeom>
          <a:noFill/>
          <a:ln w="28575" cap="flat" cmpd="sng">
            <a:solidFill>
              <a:schemeClr val="dk1"/>
            </a:solidFill>
            <a:prstDash val="solid"/>
            <a:miter lim="8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ctrTitle"/>
          </p:nvPr>
        </p:nvSpPr>
        <p:spPr>
          <a:xfrm>
            <a:off x="514350" y="1496484"/>
            <a:ext cx="5829300" cy="318346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500"/>
              <a:buFont typeface="Calibri"/>
              <a:buNone/>
            </a:pPr>
            <a:endParaRPr/>
          </a:p>
        </p:txBody>
      </p:sp>
      <p:sp>
        <p:nvSpPr>
          <p:cNvPr id="94" name="Google Shape;94;p14"/>
          <p:cNvSpPr/>
          <p:nvPr/>
        </p:nvSpPr>
        <p:spPr>
          <a:xfrm>
            <a:off x="268950" y="225897"/>
            <a:ext cx="6408900" cy="925200"/>
          </a:xfrm>
          <a:prstGeom prst="rect">
            <a:avLst/>
          </a:prstGeom>
          <a:solidFill>
            <a:schemeClr val="dk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Standard Algorithm for </a:t>
            </a:r>
            <a:endParaRPr sz="30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Divi</a:t>
            </a:r>
            <a:r>
              <a:rPr lang="en-US" sz="3000">
                <a:solidFill>
                  <a:schemeClr val="lt1"/>
                </a:solidFill>
                <a:latin typeface="Calibri"/>
                <a:ea typeface="Calibri"/>
                <a:cs typeface="Calibri"/>
                <a:sym typeface="Calibri"/>
              </a:rPr>
              <a:t>ding Decimals</a:t>
            </a:r>
            <a:endParaRPr sz="1400" b="0" i="0" u="none" strike="noStrike" cap="none">
              <a:solidFill>
                <a:srgbClr val="000000"/>
              </a:solidFill>
              <a:latin typeface="Arial"/>
              <a:ea typeface="Arial"/>
              <a:cs typeface="Arial"/>
              <a:sym typeface="Arial"/>
            </a:endParaRPr>
          </a:p>
        </p:txBody>
      </p:sp>
      <p:sp>
        <p:nvSpPr>
          <p:cNvPr id="95" name="Google Shape;95;p14"/>
          <p:cNvSpPr/>
          <p:nvPr/>
        </p:nvSpPr>
        <p:spPr>
          <a:xfrm>
            <a:off x="268941" y="1151067"/>
            <a:ext cx="6408950" cy="7767021"/>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b="1" i="0" u="none" strike="noStrike" cap="none" dirty="0">
                <a:solidFill>
                  <a:schemeClr val="dk1"/>
                </a:solidFill>
                <a:latin typeface="Calibri"/>
                <a:ea typeface="Calibri"/>
                <a:cs typeface="Calibri"/>
                <a:sym typeface="Calibri"/>
              </a:rPr>
              <a:t>What it is: </a:t>
            </a:r>
            <a:r>
              <a:rPr lang="en-US" b="0" i="0" u="none" strike="noStrike" cap="none" dirty="0">
                <a:solidFill>
                  <a:schemeClr val="dk1"/>
                </a:solidFill>
                <a:latin typeface="Calibri"/>
                <a:ea typeface="Calibri"/>
                <a:cs typeface="Calibri"/>
                <a:sym typeface="Calibri"/>
              </a:rPr>
              <a:t>The U.S. standard algorithm for division is</a:t>
            </a:r>
            <a:r>
              <a:rPr lang="en-US" dirty="0">
                <a:solidFill>
                  <a:schemeClr val="dk1"/>
                </a:solidFill>
                <a:latin typeface="Calibri"/>
                <a:ea typeface="Calibri"/>
                <a:cs typeface="Calibri"/>
                <a:sym typeface="Calibri"/>
              </a:rPr>
              <a:t> a repeated</a:t>
            </a:r>
            <a:r>
              <a:rPr lang="en-US" b="0" i="0" u="none" strike="noStrike" cap="none" dirty="0">
                <a:solidFill>
                  <a:schemeClr val="dk1"/>
                </a:solidFill>
                <a:latin typeface="Calibri"/>
                <a:ea typeface="Calibri"/>
                <a:cs typeface="Calibri"/>
                <a:sym typeface="Calibri"/>
              </a:rPr>
              <a:t> process of seeking the largest possible partial quotient for each place value, subtracting, and repeating for the next smaller place value.</a:t>
            </a:r>
            <a:endParaRPr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b="1" i="0" u="none" strike="noStrike" cap="none" dirty="0">
                <a:solidFill>
                  <a:schemeClr val="dk1"/>
                </a:solidFill>
                <a:latin typeface="Calibri"/>
                <a:ea typeface="Calibri"/>
                <a:cs typeface="Calibri"/>
                <a:sym typeface="Calibri"/>
              </a:rPr>
              <a:t>What it sounds like: </a:t>
            </a:r>
            <a:r>
              <a:rPr lang="en-US" b="0" i="0" u="none" strike="noStrike" cap="none" dirty="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rPr>
              <a:t>	</a:t>
            </a:r>
            <a:r>
              <a:rPr lang="en-US" b="0" i="0" u="none" strike="noStrike" cap="none" dirty="0">
                <a:solidFill>
                  <a:schemeClr val="dk1"/>
                </a:solidFill>
                <a:latin typeface="Calibri"/>
                <a:ea typeface="Calibri"/>
                <a:cs typeface="Calibri"/>
                <a:sym typeface="Calibri"/>
              </a:rPr>
              <a:t> </a:t>
            </a:r>
            <a:r>
              <a:rPr lang="en-US" b="1" i="0" u="none" strike="noStrike" cap="none" dirty="0">
                <a:solidFill>
                  <a:schemeClr val="dk1"/>
                </a:solidFill>
                <a:latin typeface="Calibri"/>
                <a:ea typeface="Calibri"/>
                <a:cs typeface="Calibri"/>
                <a:sym typeface="Calibri"/>
              </a:rPr>
              <a:t>What it looks like: </a:t>
            </a:r>
            <a:endParaRPr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solidFill>
                <a:schemeClr val="dk1"/>
              </a:solidFill>
              <a:latin typeface="Calibri"/>
              <a:ea typeface="Calibri"/>
              <a:cs typeface="Calibri"/>
              <a:sym typeface="Calibri"/>
            </a:endParaRPr>
          </a:p>
          <a:p>
            <a:pPr marL="0" marR="2960370" lvl="0" indent="0" algn="l" rtl="0">
              <a:lnSpc>
                <a:spcPct val="100000"/>
              </a:lnSpc>
              <a:spcBef>
                <a:spcPts val="0"/>
              </a:spcBef>
              <a:spcAft>
                <a:spcPts val="0"/>
              </a:spcAft>
              <a:buClr>
                <a:srgbClr val="000000"/>
              </a:buClr>
              <a:buSzPts val="1400"/>
              <a:buFont typeface="Arial"/>
              <a:buNone/>
            </a:pPr>
            <a:r>
              <a:rPr lang="en-US" dirty="0">
                <a:solidFill>
                  <a:schemeClr val="dk1"/>
                </a:solidFill>
                <a:latin typeface="Calibri"/>
                <a:ea typeface="Calibri"/>
                <a:cs typeface="Calibri"/>
                <a:sym typeface="Calibri"/>
              </a:rPr>
              <a:t>I will b</a:t>
            </a:r>
            <a:r>
              <a:rPr lang="en-US" b="0" i="0" u="none" strike="noStrike" cap="none" dirty="0">
                <a:solidFill>
                  <a:schemeClr val="dk1"/>
                </a:solidFill>
                <a:latin typeface="Calibri"/>
                <a:ea typeface="Calibri"/>
                <a:cs typeface="Calibri"/>
                <a:sym typeface="Calibri"/>
              </a:rPr>
              <a:t>egin by converting the divisor into a whole number by moving the decimal point to the right. </a:t>
            </a:r>
            <a:r>
              <a:rPr lang="en-US" dirty="0">
                <a:solidFill>
                  <a:schemeClr val="dk1"/>
                </a:solidFill>
                <a:latin typeface="Calibri"/>
                <a:ea typeface="Calibri"/>
                <a:cs typeface="Calibri"/>
                <a:sym typeface="Calibri"/>
              </a:rPr>
              <a:t>I m</a:t>
            </a:r>
            <a:r>
              <a:rPr lang="en-US" b="0" i="0" u="none" strike="noStrike" cap="none" dirty="0">
                <a:solidFill>
                  <a:schemeClr val="dk1"/>
                </a:solidFill>
                <a:latin typeface="Calibri"/>
                <a:ea typeface="Calibri"/>
                <a:cs typeface="Calibri"/>
                <a:sym typeface="Calibri"/>
              </a:rPr>
              <a:t>ove the decimal point in the dividend by the same number of places as the divisor. So 6.345 divided by 1.5 becomes 63.45 divided by 15.</a:t>
            </a:r>
            <a:endParaRPr b="0" i="0" u="none" strike="noStrike" cap="none" dirty="0">
              <a:solidFill>
                <a:schemeClr val="dk1"/>
              </a:solidFill>
              <a:latin typeface="Calibri"/>
              <a:ea typeface="Calibri"/>
              <a:cs typeface="Calibri"/>
              <a:sym typeface="Calibri"/>
            </a:endParaRPr>
          </a:p>
          <a:p>
            <a:pPr marL="0" marR="2960370" lvl="0" indent="0" algn="l" rtl="0">
              <a:lnSpc>
                <a:spcPct val="100000"/>
              </a:lnSpc>
              <a:spcBef>
                <a:spcPts val="0"/>
              </a:spcBef>
              <a:spcAft>
                <a:spcPts val="0"/>
              </a:spcAft>
              <a:buClr>
                <a:srgbClr val="000000"/>
              </a:buClr>
              <a:buSzPts val="1400"/>
              <a:buFont typeface="Arial"/>
              <a:buNone/>
            </a:pPr>
            <a:endParaRPr b="0" i="0" u="none" strike="noStrike" cap="none" dirty="0">
              <a:solidFill>
                <a:schemeClr val="dk1"/>
              </a:solidFill>
              <a:latin typeface="Calibri"/>
              <a:ea typeface="Calibri"/>
              <a:cs typeface="Calibri"/>
              <a:sym typeface="Calibri"/>
            </a:endParaRPr>
          </a:p>
          <a:p>
            <a:pPr marL="0" marR="2731770" lvl="0" indent="0" algn="l" rtl="0">
              <a:lnSpc>
                <a:spcPct val="100000"/>
              </a:lnSpc>
              <a:spcBef>
                <a:spcPts val="0"/>
              </a:spcBef>
              <a:spcAft>
                <a:spcPts val="0"/>
              </a:spcAft>
              <a:buClr>
                <a:srgbClr val="000000"/>
              </a:buClr>
              <a:buSzPts val="1400"/>
              <a:buFont typeface="Arial"/>
              <a:buNone/>
            </a:pPr>
            <a:r>
              <a:rPr lang="en-US" dirty="0">
                <a:solidFill>
                  <a:schemeClr val="dk1"/>
                </a:solidFill>
                <a:latin typeface="Calibri"/>
                <a:ea typeface="Calibri"/>
                <a:cs typeface="Calibri"/>
                <a:sym typeface="Calibri"/>
              </a:rPr>
              <a:t>I</a:t>
            </a:r>
            <a:r>
              <a:rPr lang="en-US" b="0" i="0" u="none" strike="noStrike" cap="none" dirty="0">
                <a:solidFill>
                  <a:schemeClr val="dk1"/>
                </a:solidFill>
                <a:latin typeface="Calibri"/>
                <a:ea typeface="Calibri"/>
                <a:cs typeface="Calibri"/>
                <a:sym typeface="Calibri"/>
              </a:rPr>
              <a:t> write the division in standard form. </a:t>
            </a:r>
            <a:r>
              <a:rPr lang="en-US" dirty="0">
                <a:solidFill>
                  <a:schemeClr val="dk1"/>
                </a:solidFill>
                <a:latin typeface="Calibri"/>
                <a:ea typeface="Calibri"/>
                <a:cs typeface="Calibri"/>
                <a:sym typeface="Calibri"/>
              </a:rPr>
              <a:t>I think of the greatest multiple of 15 that is less than 63. That is 4. I record the 4 as part of my quotient, then s</a:t>
            </a:r>
            <a:r>
              <a:rPr lang="en-US" b="0" i="0" u="none" strike="noStrike" cap="none" dirty="0">
                <a:solidFill>
                  <a:schemeClr val="dk1"/>
                </a:solidFill>
                <a:latin typeface="Calibri"/>
                <a:ea typeface="Calibri"/>
                <a:cs typeface="Calibri"/>
                <a:sym typeface="Calibri"/>
              </a:rPr>
              <a:t>ubtract </a:t>
            </a:r>
            <a:r>
              <a:rPr lang="en-US" dirty="0">
                <a:solidFill>
                  <a:schemeClr val="dk1"/>
                </a:solidFill>
                <a:latin typeface="Calibri"/>
                <a:ea typeface="Calibri"/>
                <a:cs typeface="Calibri"/>
                <a:sym typeface="Calibri"/>
              </a:rPr>
              <a:t>the 60 (15 × 4)</a:t>
            </a:r>
            <a:r>
              <a:rPr lang="en-US" b="0" i="0" u="none" strike="noStrike" cap="none" dirty="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rPr>
              <a:t>Subtracting gives me</a:t>
            </a:r>
            <a:r>
              <a:rPr lang="en-US" b="0" i="0" u="none" strike="noStrike" cap="none" dirty="0">
                <a:solidFill>
                  <a:schemeClr val="dk1"/>
                </a:solidFill>
                <a:latin typeface="Calibri"/>
                <a:ea typeface="Calibri"/>
                <a:cs typeface="Calibri"/>
                <a:sym typeface="Calibri"/>
              </a:rPr>
              <a:t> 34</a:t>
            </a:r>
            <a:r>
              <a:rPr lang="en-US" dirty="0">
                <a:solidFill>
                  <a:schemeClr val="dk1"/>
                </a:solidFill>
                <a:latin typeface="Calibri"/>
                <a:ea typeface="Calibri"/>
                <a:cs typeface="Calibri"/>
                <a:sym typeface="Calibri"/>
              </a:rPr>
              <a:t>. The closest I can get to 34 is </a:t>
            </a:r>
            <a:r>
              <a:rPr lang="en-US" b="0" i="0" u="none" strike="noStrike" cap="none" dirty="0">
                <a:solidFill>
                  <a:schemeClr val="dk1"/>
                </a:solidFill>
                <a:latin typeface="Calibri"/>
                <a:ea typeface="Calibri"/>
                <a:cs typeface="Calibri"/>
                <a:sym typeface="Calibri"/>
              </a:rPr>
              <a:t>15 </a:t>
            </a:r>
            <a:r>
              <a:rPr lang="en-US" dirty="0">
                <a:solidFill>
                  <a:schemeClr val="dk1"/>
                </a:solidFill>
                <a:latin typeface="Calibri"/>
                <a:ea typeface="Calibri"/>
                <a:cs typeface="Calibri"/>
                <a:sym typeface="Calibri"/>
              </a:rPr>
              <a:t>× </a:t>
            </a:r>
            <a:r>
              <a:rPr lang="en-US" b="0" i="0" u="none" strike="noStrike" cap="none" dirty="0">
                <a:solidFill>
                  <a:schemeClr val="dk1"/>
                </a:solidFill>
                <a:latin typeface="Calibri"/>
                <a:ea typeface="Calibri"/>
                <a:cs typeface="Calibri"/>
                <a:sym typeface="Calibri"/>
              </a:rPr>
              <a:t>2. That</a:t>
            </a:r>
            <a:r>
              <a:rPr lang="en-US" dirty="0">
                <a:solidFill>
                  <a:schemeClr val="dk1"/>
                </a:solidFill>
                <a:latin typeface="Calibri"/>
                <a:ea typeface="Calibri"/>
                <a:cs typeface="Calibri"/>
                <a:sym typeface="Calibri"/>
              </a:rPr>
              <a:t>’s 30. Again I record the quotient (2) and subtract. </a:t>
            </a:r>
            <a:r>
              <a:rPr lang="en-US" b="0" i="0" u="none" strike="noStrike" cap="none" dirty="0">
                <a:solidFill>
                  <a:schemeClr val="dk1"/>
                </a:solidFill>
                <a:latin typeface="Calibri"/>
                <a:ea typeface="Calibri"/>
                <a:cs typeface="Calibri"/>
                <a:sym typeface="Calibri"/>
              </a:rPr>
              <a:t>Now we bring down the 5 to make 45. I know that 15 </a:t>
            </a:r>
            <a:r>
              <a:rPr lang="en-US" dirty="0">
                <a:solidFill>
                  <a:schemeClr val="dk1"/>
                </a:solidFill>
                <a:latin typeface="Calibri"/>
                <a:ea typeface="Calibri"/>
                <a:cs typeface="Calibri"/>
                <a:sym typeface="Calibri"/>
              </a:rPr>
              <a:t>×  3 is 45. I record the 3, and do my final subtraction to show that the remainder is</a:t>
            </a:r>
            <a:r>
              <a:rPr lang="en-US" b="0" i="0" u="none" strike="noStrike" cap="none" dirty="0">
                <a:solidFill>
                  <a:schemeClr val="dk1"/>
                </a:solidFill>
                <a:latin typeface="Calibri"/>
                <a:ea typeface="Calibri"/>
                <a:cs typeface="Calibri"/>
                <a:sym typeface="Calibri"/>
              </a:rPr>
              <a:t> 0.</a:t>
            </a:r>
            <a:endParaRPr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b="1" i="0" u="none" strike="noStrike" cap="none" dirty="0">
                <a:solidFill>
                  <a:schemeClr val="dk1"/>
                </a:solidFill>
                <a:latin typeface="Calibri"/>
                <a:ea typeface="Calibri"/>
                <a:cs typeface="Calibri"/>
                <a:sym typeface="Calibri"/>
              </a:rPr>
              <a:t>When it’s </a:t>
            </a:r>
            <a:r>
              <a:rPr lang="en-US" b="1" dirty="0">
                <a:solidFill>
                  <a:schemeClr val="dk1"/>
                </a:solidFill>
                <a:latin typeface="Calibri"/>
                <a:ea typeface="Calibri"/>
                <a:cs typeface="Calibri"/>
                <a:sym typeface="Calibri"/>
              </a:rPr>
              <a:t>u</a:t>
            </a:r>
            <a:r>
              <a:rPr lang="en-US" b="1" i="0" u="none" strike="noStrike" cap="none" dirty="0">
                <a:solidFill>
                  <a:schemeClr val="dk1"/>
                </a:solidFill>
                <a:latin typeface="Calibri"/>
                <a:ea typeface="Calibri"/>
                <a:cs typeface="Calibri"/>
                <a:sym typeface="Calibri"/>
              </a:rPr>
              <a:t>seful: </a:t>
            </a:r>
            <a:r>
              <a:rPr lang="en-US" b="0" i="0" u="none" strike="noStrike" cap="none" dirty="0">
                <a:solidFill>
                  <a:schemeClr val="dk1"/>
                </a:solidFill>
                <a:latin typeface="Calibri"/>
                <a:ea typeface="Calibri"/>
                <a:cs typeface="Calibri"/>
                <a:sym typeface="Calibri"/>
              </a:rPr>
              <a:t>The algorithm </a:t>
            </a:r>
            <a:r>
              <a:rPr lang="en-US" dirty="0">
                <a:solidFill>
                  <a:schemeClr val="dk1"/>
                </a:solidFill>
                <a:latin typeface="Calibri"/>
                <a:ea typeface="Calibri"/>
                <a:cs typeface="Calibri"/>
                <a:sym typeface="Calibri"/>
              </a:rPr>
              <a:t>for dividing fractions is</a:t>
            </a:r>
            <a:r>
              <a:rPr lang="en-US" b="0" i="0" u="none" strike="noStrike" cap="none" dirty="0">
                <a:solidFill>
                  <a:schemeClr val="dk1"/>
                </a:solidFill>
                <a:latin typeface="Calibri"/>
                <a:ea typeface="Calibri"/>
                <a:cs typeface="Calibri"/>
                <a:sym typeface="Calibri"/>
              </a:rPr>
              <a:t> useful </a:t>
            </a:r>
            <a:r>
              <a:rPr lang="en-US" dirty="0">
                <a:solidFill>
                  <a:schemeClr val="dk1"/>
                </a:solidFill>
                <a:latin typeface="Calibri"/>
                <a:ea typeface="Calibri"/>
                <a:cs typeface="Calibri"/>
                <a:sym typeface="Calibri"/>
              </a:rPr>
              <a:t>when there isn’t a mental strategy or other shorter </a:t>
            </a:r>
            <a:r>
              <a:rPr lang="en-US" smtClean="0">
                <a:solidFill>
                  <a:schemeClr val="dk1"/>
                </a:solidFill>
                <a:latin typeface="Calibri"/>
                <a:ea typeface="Calibri"/>
                <a:cs typeface="Calibri"/>
                <a:sym typeface="Calibri"/>
              </a:rPr>
              <a:t>method⎼and</a:t>
            </a:r>
            <a:r>
              <a:rPr lang="en-US" dirty="0" smtClean="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rPr>
              <a:t>when you don’t have a calculator handy!</a:t>
            </a:r>
            <a:endParaRPr b="0" i="0" u="none" strike="noStrike" cap="none" dirty="0">
              <a:solidFill>
                <a:srgbClr val="000000"/>
              </a:solidFill>
              <a:sym typeface="Arial"/>
            </a:endParaRPr>
          </a:p>
        </p:txBody>
      </p:sp>
      <p:pic>
        <p:nvPicPr>
          <p:cNvPr id="96" name="Google Shape;96;p14"/>
          <p:cNvPicPr preferRelativeResize="0"/>
          <p:nvPr/>
        </p:nvPicPr>
        <p:blipFill rotWithShape="1">
          <a:blip r:embed="rId3">
            <a:alphaModFix/>
          </a:blip>
          <a:srcRect/>
          <a:stretch/>
        </p:blipFill>
        <p:spPr>
          <a:xfrm>
            <a:off x="3886200" y="2603625"/>
            <a:ext cx="2702859" cy="344982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259</Words>
  <Application>Microsoft Macintosh PowerPoint</Application>
  <PresentationFormat>On-screen Show (4:3)</PresentationFormat>
  <Paragraphs>43</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Calibri</vt:lpstr>
      <vt:lpstr>Arial</vt:lpstr>
      <vt:lpstr>Office Theme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Liann Lech</cp:lastModifiedBy>
  <cp:revision>6</cp:revision>
  <dcterms:modified xsi:type="dcterms:W3CDTF">2022-01-23T14:14:27Z</dcterms:modified>
</cp:coreProperties>
</file>