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9144000" cx="16256000"/>
  <p:notesSz cx="16256000" cy="9144000"/>
  <p:embeddedFontLst>
    <p:embeddedFont>
      <p:font typeface="Poppins"/>
      <p:regular r:id="rId22"/>
      <p:bold r:id="rId23"/>
      <p:italic r:id="rId24"/>
      <p:boldItalic r:id="rId25"/>
    </p:embeddedFont>
    <p:embeddedFont>
      <p:font typeface="Poppins Medium"/>
      <p:regular r:id="rId26"/>
      <p:bold r:id="rId27"/>
      <p:italic r:id="rId28"/>
      <p:boldItalic r:id="rId29"/>
    </p:embeddedFont>
    <p:embeddedFont>
      <p:font typeface="Poppins SemiBold"/>
      <p:regular r:id="rId30"/>
      <p:bold r:id="rId31"/>
      <p:italic r:id="rId32"/>
      <p:boldItalic r:id="rId33"/>
    </p:embeddedFont>
    <p:embeddedFont>
      <p:font typeface="Lexend"/>
      <p:regular r:id="rId34"/>
      <p:bold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6" roundtripDataSignature="AMtx7mht9lKgHOYSgcXUW/I6WCUZKkIe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Poppins-regular.fntdata"/><Relationship Id="rId21" Type="http://schemas.openxmlformats.org/officeDocument/2006/relationships/slide" Target="slides/slide15.xml"/><Relationship Id="rId24" Type="http://schemas.openxmlformats.org/officeDocument/2006/relationships/font" Target="fonts/Poppins-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PoppinsMedium-regular.fntdata"/><Relationship Id="rId25" Type="http://schemas.openxmlformats.org/officeDocument/2006/relationships/font" Target="fonts/Poppins-boldItalic.fntdata"/><Relationship Id="rId28" Type="http://schemas.openxmlformats.org/officeDocument/2006/relationships/font" Target="fonts/PoppinsMedium-italic.fntdata"/><Relationship Id="rId27" Type="http://schemas.openxmlformats.org/officeDocument/2006/relationships/font" Target="fonts/PoppinsMedium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Medium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SemiBold-bold.fntdata"/><Relationship Id="rId30" Type="http://schemas.openxmlformats.org/officeDocument/2006/relationships/font" Target="fonts/PoppinsSemiBold-regular.fntdata"/><Relationship Id="rId11" Type="http://schemas.openxmlformats.org/officeDocument/2006/relationships/slide" Target="slides/slide5.xml"/><Relationship Id="rId33" Type="http://schemas.openxmlformats.org/officeDocument/2006/relationships/font" Target="fonts/PoppinsSemiBold-boldItalic.fntdata"/><Relationship Id="rId10" Type="http://schemas.openxmlformats.org/officeDocument/2006/relationships/slide" Target="slides/slide4.xml"/><Relationship Id="rId32" Type="http://schemas.openxmlformats.org/officeDocument/2006/relationships/font" Target="fonts/PoppinsSemiBold-italic.fntdata"/><Relationship Id="rId13" Type="http://schemas.openxmlformats.org/officeDocument/2006/relationships/slide" Target="slides/slide7.xml"/><Relationship Id="rId35" Type="http://schemas.openxmlformats.org/officeDocument/2006/relationships/font" Target="fonts/Lexend-bold.fntdata"/><Relationship Id="rId12" Type="http://schemas.openxmlformats.org/officeDocument/2006/relationships/slide" Target="slides/slide6.xml"/><Relationship Id="rId34" Type="http://schemas.openxmlformats.org/officeDocument/2006/relationships/font" Target="fonts/Lexend-regular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7043738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9207500" y="0"/>
            <a:ext cx="7045325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7043738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beb999d32_0_0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" name="Google Shape;94;g3cbeb999d32_0_0:notes"/>
          <p:cNvSpPr/>
          <p:nvPr>
            <p:ph idx="2" type="sldImg"/>
          </p:nvPr>
        </p:nvSpPr>
        <p:spPr>
          <a:xfrm>
            <a:off x="5384800" y="1143000"/>
            <a:ext cx="54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9" name="Google Shape;159;p15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2d4e0cb20_0_137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Now that we have spent so much time teaching kids numbers can be broken down - let’s put that learning to use in other situations.</a:t>
            </a:r>
            <a:endParaRPr/>
          </a:p>
        </p:txBody>
      </p:sp>
      <p:sp>
        <p:nvSpPr>
          <p:cNvPr id="166" name="Google Shape;166;g352d4e0cb20_0_137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2d4e0cb20_1_2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Now that we have spent so much time teaching kids numbers can be broken down - let’s put that learning to use in other situations.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For subtraction - we can break into 1 - ⅘ + ⅕.  We then get the equation - ⅘ + ⅕ + ⅖ - ⅘.  The ⅘ cancel out, leaving ⅕ + ⅖.</a:t>
            </a:r>
            <a:endParaRPr/>
          </a:p>
        </p:txBody>
      </p:sp>
      <p:sp>
        <p:nvSpPr>
          <p:cNvPr id="173" name="Google Shape;173;g352d4e0cb20_1_2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1" name="Google Shape;181;p17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2d4e0cb20_0_58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If you don’t have Brainingcamp - use this code for an extended trial.  If you don’t want to use Brainingcamp, you can use physical manipulatives too.</a:t>
            </a:r>
            <a:endParaRPr/>
          </a:p>
        </p:txBody>
      </p:sp>
      <p:sp>
        <p:nvSpPr>
          <p:cNvPr id="187" name="Google Shape;187;g352d4e0cb20_0_58:notes"/>
          <p:cNvSpPr/>
          <p:nvPr>
            <p:ph idx="2" type="sldImg"/>
          </p:nvPr>
        </p:nvSpPr>
        <p:spPr>
          <a:xfrm>
            <a:off x="5384800" y="1143000"/>
            <a:ext cx="54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p25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Definitions and Misconceptions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Take a look at decomposition in whole numbers - different ways to show it to students.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Why do we teach decomposition?  Is it only to see how whole numbers can be broken apart?  Seems silly to only use it for place value.</a:t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What is Brainingcamp.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We will be using it today to participate in activities around decomposition, this will be interactive.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Pause the video to try the problems yourself.</a:t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264ed7bc7_0_1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What is Brainingcamp.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We will be using it today to participate in activities around decomposition, this will be interactive.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Pause the video to try the problems yourself.</a:t>
            </a:r>
            <a:endParaRPr/>
          </a:p>
        </p:txBody>
      </p:sp>
      <p:sp>
        <p:nvSpPr>
          <p:cNvPr id="121" name="Google Shape;121;g3a264ed7bc7_0_1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We will be solving many problems today.  Each one has a “Share Code” to take you to the problem.  This is where you enter the code.</a:t>
            </a:r>
            <a:endParaRPr/>
          </a:p>
        </p:txBody>
      </p:sp>
      <p:sp>
        <p:nvSpPr>
          <p:cNvPr id="128" name="Google Shape;128;p11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Ontario standards have these definitions and description in their glossary.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Focus on the many strategies - decomposing is the core to many strategies and usually make problems easier to solve.</a:t>
            </a:r>
            <a:endParaRPr/>
          </a:p>
        </p:txBody>
      </p:sp>
      <p:sp>
        <p:nvSpPr>
          <p:cNvPr id="135" name="Google Shape;135;p13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:notes"/>
          <p:cNvSpPr txBox="1"/>
          <p:nvPr>
            <p:ph idx="1" type="body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Believe Each Number is a Single Entity - It will take time to break this misconception, so be patient and use hands-on activities to help them realize that numbers can be broken apart into smaller numbers.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Every number can be broken apart, no matter how big or small.  This isn’t solely a whole number skill.  Fractions, decimals, ratios, measurements, time, area, geometric shapes and more can all be broken apart.</a:t>
            </a:r>
            <a:endParaRPr/>
          </a:p>
        </p:txBody>
      </p:sp>
      <p:sp>
        <p:nvSpPr>
          <p:cNvPr id="141" name="Google Shape;141;p14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2d4e0cb20_0_125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8 ⅗ + ⅖, and it doesn’t always have to be broken in two.  Sometimes it is better to break into many smaller parts. Nine is also - 2 + 3 + 4.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There are many ways to decompose a number, and depending on the problem they are solving, one might be better than another.</a:t>
            </a:r>
            <a:endParaRPr/>
          </a:p>
        </p:txBody>
      </p:sp>
      <p:sp>
        <p:nvSpPr>
          <p:cNvPr id="147" name="Google Shape;147;g352d4e0cb20_0_125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2d4e0cb20_0_130:notes"/>
          <p:cNvSpPr txBox="1"/>
          <p:nvPr>
            <p:ph idx="1" type="body"/>
          </p:nvPr>
        </p:nvSpPr>
        <p:spPr>
          <a:xfrm>
            <a:off x="1625600" y="4400550"/>
            <a:ext cx="130047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Using understanding of decomposing to compose a number!</a:t>
            </a:r>
            <a:endParaRPr/>
          </a:p>
        </p:txBody>
      </p:sp>
      <p:sp>
        <p:nvSpPr>
          <p:cNvPr id="153" name="Google Shape;153;g352d4e0cb20_0_130:notes"/>
          <p:cNvSpPr/>
          <p:nvPr>
            <p:ph idx="2" type="sldImg"/>
          </p:nvPr>
        </p:nvSpPr>
        <p:spPr>
          <a:xfrm>
            <a:off x="5384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idx="11" type="ft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9"/>
          <p:cNvSpPr txBox="1"/>
          <p:nvPr>
            <p:ph idx="12" type="sldNum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2d4e0cb20_0_81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/>
        </p:txBody>
      </p:sp>
      <p:sp>
        <p:nvSpPr>
          <p:cNvPr id="64" name="Google Shape;64;g352d4e0cb20_0_81"/>
          <p:cNvSpPr txBox="1"/>
          <p:nvPr>
            <p:ph idx="1" type="body"/>
          </p:nvPr>
        </p:nvSpPr>
        <p:spPr>
          <a:xfrm>
            <a:off x="554133" y="2048844"/>
            <a:ext cx="71109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indent="-3873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65" name="Google Shape;65;g352d4e0cb20_0_81"/>
          <p:cNvSpPr txBox="1"/>
          <p:nvPr>
            <p:ph idx="2" type="body"/>
          </p:nvPr>
        </p:nvSpPr>
        <p:spPr>
          <a:xfrm>
            <a:off x="8590933" y="2048844"/>
            <a:ext cx="71109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indent="-3873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indent="-3619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66" name="Google Shape;66;g352d4e0cb20_0_81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2d4e0cb20_0_86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/>
        </p:txBody>
      </p:sp>
      <p:sp>
        <p:nvSpPr>
          <p:cNvPr id="69" name="Google Shape;69;g352d4e0cb20_0_86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2d4e0cb20_0_89"/>
          <p:cNvSpPr txBox="1"/>
          <p:nvPr>
            <p:ph type="title"/>
          </p:nvPr>
        </p:nvSpPr>
        <p:spPr>
          <a:xfrm>
            <a:off x="554133" y="987733"/>
            <a:ext cx="4992000" cy="13434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525" lIns="162525" spcFirstLastPara="1" rIns="162525" wrap="square" tIns="1625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/>
        </p:txBody>
      </p:sp>
      <p:sp>
        <p:nvSpPr>
          <p:cNvPr id="72" name="Google Shape;72;g352d4e0cb20_0_89"/>
          <p:cNvSpPr txBox="1"/>
          <p:nvPr>
            <p:ph idx="1" type="body"/>
          </p:nvPr>
        </p:nvSpPr>
        <p:spPr>
          <a:xfrm>
            <a:off x="554133" y="2470400"/>
            <a:ext cx="4992000" cy="56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indent="-3619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indent="-3619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3" name="Google Shape;73;g352d4e0cb20_0_89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2d4e0cb20_0_93"/>
          <p:cNvSpPr txBox="1"/>
          <p:nvPr>
            <p:ph type="title"/>
          </p:nvPr>
        </p:nvSpPr>
        <p:spPr>
          <a:xfrm>
            <a:off x="871556" y="800267"/>
            <a:ext cx="11320500" cy="727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/>
        </p:txBody>
      </p:sp>
      <p:sp>
        <p:nvSpPr>
          <p:cNvPr id="76" name="Google Shape;76;g352d4e0cb20_0_93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2d4e0cb20_0_96"/>
          <p:cNvSpPr/>
          <p:nvPr/>
        </p:nvSpPr>
        <p:spPr>
          <a:xfrm>
            <a:off x="8128000" y="-222"/>
            <a:ext cx="8127900" cy="914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352d4e0cb20_0_96"/>
          <p:cNvSpPr txBox="1"/>
          <p:nvPr>
            <p:ph type="title"/>
          </p:nvPr>
        </p:nvSpPr>
        <p:spPr>
          <a:xfrm>
            <a:off x="472000" y="2192311"/>
            <a:ext cx="7191600" cy="26352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525" lIns="162525" spcFirstLastPara="1" rIns="162525" wrap="square" tIns="162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9pPr>
          </a:lstStyle>
          <a:p/>
        </p:txBody>
      </p:sp>
      <p:sp>
        <p:nvSpPr>
          <p:cNvPr id="80" name="Google Shape;80;g352d4e0cb20_0_96"/>
          <p:cNvSpPr txBox="1"/>
          <p:nvPr>
            <p:ph idx="1" type="subTitle"/>
          </p:nvPr>
        </p:nvSpPr>
        <p:spPr>
          <a:xfrm>
            <a:off x="472000" y="4983244"/>
            <a:ext cx="7191600" cy="21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81" name="Google Shape;81;g352d4e0cb20_0_96"/>
          <p:cNvSpPr txBox="1"/>
          <p:nvPr>
            <p:ph idx="2" type="body"/>
          </p:nvPr>
        </p:nvSpPr>
        <p:spPr>
          <a:xfrm>
            <a:off x="8781333" y="1287244"/>
            <a:ext cx="6821400" cy="65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-431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82" name="Google Shape;82;g352d4e0cb20_0_96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2d4e0cb20_0_102"/>
          <p:cNvSpPr txBox="1"/>
          <p:nvPr>
            <p:ph idx="1" type="body"/>
          </p:nvPr>
        </p:nvSpPr>
        <p:spPr>
          <a:xfrm>
            <a:off x="554133" y="7521022"/>
            <a:ext cx="10664400" cy="10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</a:lstStyle>
          <a:p/>
        </p:txBody>
      </p:sp>
      <p:sp>
        <p:nvSpPr>
          <p:cNvPr id="85" name="Google Shape;85;g352d4e0cb20_0_102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2d4e0cb20_0_105"/>
          <p:cNvSpPr txBox="1"/>
          <p:nvPr>
            <p:ph hasCustomPrompt="1" type="title"/>
          </p:nvPr>
        </p:nvSpPr>
        <p:spPr>
          <a:xfrm>
            <a:off x="554133" y="1966444"/>
            <a:ext cx="15147600" cy="34908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525" lIns="162525" spcFirstLastPara="1" rIns="162525" wrap="square" tIns="162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00"/>
              <a:buNone/>
              <a:defRPr sz="21300"/>
            </a:lvl9pPr>
          </a:lstStyle>
          <a:p>
            <a:r>
              <a:t>xx%</a:t>
            </a:r>
          </a:p>
        </p:txBody>
      </p:sp>
      <p:sp>
        <p:nvSpPr>
          <p:cNvPr id="88" name="Google Shape;88;g352d4e0cb20_0_105"/>
          <p:cNvSpPr txBox="1"/>
          <p:nvPr>
            <p:ph idx="1" type="body"/>
          </p:nvPr>
        </p:nvSpPr>
        <p:spPr>
          <a:xfrm>
            <a:off x="554133" y="5603956"/>
            <a:ext cx="15147600" cy="23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indent="-4318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89" name="Google Shape;89;g352d4e0cb20_0_105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2d4e0cb20_0_109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/>
          <p:nvPr>
            <p:ph type="ctrTitle"/>
          </p:nvPr>
        </p:nvSpPr>
        <p:spPr>
          <a:xfrm>
            <a:off x="1219200" y="2834640"/>
            <a:ext cx="1381760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0"/>
          <p:cNvSpPr txBox="1"/>
          <p:nvPr>
            <p:ph idx="1" type="subTitle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0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/>
          <p:nvPr>
            <p:ph type="title"/>
          </p:nvPr>
        </p:nvSpPr>
        <p:spPr>
          <a:xfrm>
            <a:off x="812800" y="365760"/>
            <a:ext cx="1463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1"/>
          <p:cNvSpPr txBox="1"/>
          <p:nvPr>
            <p:ph idx="1" type="body"/>
          </p:nvPr>
        </p:nvSpPr>
        <p:spPr>
          <a:xfrm>
            <a:off x="812800" y="2103120"/>
            <a:ext cx="14630400" cy="603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1"/>
          <p:cNvSpPr txBox="1"/>
          <p:nvPr>
            <p:ph idx="11" type="ft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1"/>
          <p:cNvSpPr txBox="1"/>
          <p:nvPr>
            <p:ph idx="12" type="sldNum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 txBox="1"/>
          <p:nvPr>
            <p:ph type="title"/>
          </p:nvPr>
        </p:nvSpPr>
        <p:spPr>
          <a:xfrm>
            <a:off x="812800" y="365760"/>
            <a:ext cx="1463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1" type="body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2"/>
          <p:cNvSpPr txBox="1"/>
          <p:nvPr>
            <p:ph idx="2" type="body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idx="11" type="ft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2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2"/>
          <p:cNvSpPr txBox="1"/>
          <p:nvPr>
            <p:ph idx="12" type="sldNum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/>
          <p:nvPr>
            <p:ph type="title"/>
          </p:nvPr>
        </p:nvSpPr>
        <p:spPr>
          <a:xfrm>
            <a:off x="812800" y="365760"/>
            <a:ext cx="1463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idx="11" type="ft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3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2" type="sldNum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2d4e0cb20_0_111"/>
          <p:cNvSpPr txBox="1"/>
          <p:nvPr>
            <p:ph idx="11" type="ftr"/>
          </p:nvPr>
        </p:nvSpPr>
        <p:spPr>
          <a:xfrm>
            <a:off x="5527040" y="8503920"/>
            <a:ext cx="520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g352d4e0cb20_0_111"/>
          <p:cNvSpPr txBox="1"/>
          <p:nvPr>
            <p:ph idx="10" type="dt"/>
          </p:nvPr>
        </p:nvSpPr>
        <p:spPr>
          <a:xfrm>
            <a:off x="812800" y="8503920"/>
            <a:ext cx="3738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g352d4e0cb20_0_111"/>
          <p:cNvSpPr txBox="1"/>
          <p:nvPr>
            <p:ph idx="12" type="sldNum"/>
          </p:nvPr>
        </p:nvSpPr>
        <p:spPr>
          <a:xfrm>
            <a:off x="11704320" y="8503920"/>
            <a:ext cx="3738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52d4e0cb20_0_70"/>
          <p:cNvSpPr txBox="1"/>
          <p:nvPr>
            <p:ph type="ctrTitle"/>
          </p:nvPr>
        </p:nvSpPr>
        <p:spPr>
          <a:xfrm>
            <a:off x="554148" y="1323689"/>
            <a:ext cx="15147600" cy="3649200"/>
          </a:xfrm>
          <a:prstGeom prst="rect">
            <a:avLst/>
          </a:prstGeom>
          <a:noFill/>
          <a:ln>
            <a:noFill/>
          </a:ln>
        </p:spPr>
        <p:txBody>
          <a:bodyPr anchorCtr="0" anchor="b" bIns="162525" lIns="162525" spcFirstLastPara="1" rIns="162525" wrap="square" tIns="162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200"/>
              <a:buNone/>
              <a:defRPr sz="9200"/>
            </a:lvl9pPr>
          </a:lstStyle>
          <a:p/>
        </p:txBody>
      </p:sp>
      <p:sp>
        <p:nvSpPr>
          <p:cNvPr id="53" name="Google Shape;53;g352d4e0cb20_0_70"/>
          <p:cNvSpPr txBox="1"/>
          <p:nvPr>
            <p:ph idx="1" type="subTitle"/>
          </p:nvPr>
        </p:nvSpPr>
        <p:spPr>
          <a:xfrm>
            <a:off x="554133" y="5038444"/>
            <a:ext cx="15147600" cy="14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54" name="Google Shape;54;g352d4e0cb20_0_70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52d4e0cb20_0_74"/>
          <p:cNvSpPr txBox="1"/>
          <p:nvPr>
            <p:ph type="title"/>
          </p:nvPr>
        </p:nvSpPr>
        <p:spPr>
          <a:xfrm>
            <a:off x="554133" y="3823733"/>
            <a:ext cx="15147600" cy="14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57" name="Google Shape;57;g352d4e0cb20_0_74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2d4e0cb20_0_77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/>
        </p:txBody>
      </p:sp>
      <p:sp>
        <p:nvSpPr>
          <p:cNvPr id="60" name="Google Shape;60;g352d4e0cb20_0_77"/>
          <p:cNvSpPr txBox="1"/>
          <p:nvPr>
            <p:ph idx="1" type="body"/>
          </p:nvPr>
        </p:nvSpPr>
        <p:spPr>
          <a:xfrm>
            <a:off x="554133" y="2048844"/>
            <a:ext cx="15147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indent="-431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indent="-3873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2pPr>
            <a:lvl3pPr indent="-3873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3pPr>
            <a:lvl4pPr indent="-3873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4pPr>
            <a:lvl5pPr indent="-3873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5pPr>
            <a:lvl6pPr indent="-3873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6pPr>
            <a:lvl7pPr indent="-3873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7pPr>
            <a:lvl8pPr indent="-3873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○"/>
              <a:defRPr/>
            </a:lvl8pPr>
            <a:lvl9pPr indent="-3873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■"/>
              <a:defRPr/>
            </a:lvl9pPr>
          </a:lstStyle>
          <a:p/>
        </p:txBody>
      </p:sp>
      <p:sp>
        <p:nvSpPr>
          <p:cNvPr id="61" name="Google Shape;61;g352d4e0cb20_0_77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5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812800" y="365760"/>
            <a:ext cx="146304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8"/>
          <p:cNvSpPr txBox="1"/>
          <p:nvPr>
            <p:ph idx="1" type="body"/>
          </p:nvPr>
        </p:nvSpPr>
        <p:spPr>
          <a:xfrm>
            <a:off x="812800" y="2103120"/>
            <a:ext cx="14630400" cy="603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idx="11" type="ftr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idx="10" type="dt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>
    <mc:Choice Requires="p14">
      <p:transition spd="slow" p14:dur="15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52d4e0cb20_0_66"/>
          <p:cNvSpPr txBox="1"/>
          <p:nvPr>
            <p:ph type="title"/>
          </p:nvPr>
        </p:nvSpPr>
        <p:spPr>
          <a:xfrm>
            <a:off x="554133" y="791156"/>
            <a:ext cx="151476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g352d4e0cb20_0_66"/>
          <p:cNvSpPr txBox="1"/>
          <p:nvPr>
            <p:ph idx="1" type="body"/>
          </p:nvPr>
        </p:nvSpPr>
        <p:spPr>
          <a:xfrm>
            <a:off x="554133" y="2048844"/>
            <a:ext cx="15147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normAutofit/>
          </a:bodyPr>
          <a:lstStyle>
            <a:lvl1pPr indent="-431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●"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73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73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73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73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73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●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73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○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73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■"/>
              <a:defRPr b="0" i="0" sz="2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g352d4e0cb20_0_66"/>
          <p:cNvSpPr txBox="1"/>
          <p:nvPr>
            <p:ph idx="12" type="sldNum"/>
          </p:nvPr>
        </p:nvSpPr>
        <p:spPr>
          <a:xfrm>
            <a:off x="15062147" y="8290163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2525" lIns="162525" spcFirstLastPara="1" rIns="162525" wrap="square" tIns="1625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mc:AlternateContent>
    <mc:Choice Requires="p14">
      <p:transition spd="slow" p14:dur="15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hyperlink" Target="https://app.brainingcamp.com/s/SEPRLDMR" TargetMode="External"/><Relationship Id="rId5" Type="http://schemas.openxmlformats.org/officeDocument/2006/relationships/hyperlink" Target="https://app.brainingcamp.com/s/2GZ6NXUK" TargetMode="External"/><Relationship Id="rId6" Type="http://schemas.openxmlformats.org/officeDocument/2006/relationships/hyperlink" Target="https://app.brainingcamp.com/manipulatives/place-value-disks/MYGRW3QC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hyperlink" Target="https://app.brainingcamp.com/manipulatives/base-ten-blocks/VD29ZQ6Q" TargetMode="External"/><Relationship Id="rId5" Type="http://schemas.openxmlformats.org/officeDocument/2006/relationships/hyperlink" Target="https://app.brainingcamp.com/s/LXT7MU4C" TargetMode="External"/><Relationship Id="rId6" Type="http://schemas.openxmlformats.org/officeDocument/2006/relationships/hyperlink" Target="https://app.brainingcamp.com/manipulatives/color-tiles/D4Q7E3C7" TargetMode="External"/><Relationship Id="rId7" Type="http://schemas.openxmlformats.org/officeDocument/2006/relationships/hyperlink" Target="https://app.brainingcamp.com/manipulatives/base-ten-blocks/6X8PUTW5" TargetMode="External"/><Relationship Id="rId8" Type="http://schemas.openxmlformats.org/officeDocument/2006/relationships/hyperlink" Target="https://app.brainingcamp.com/manipulatives/base-ten-blocks/MHYMC19L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hyperlink" Target="https://app.brainingcamp.com/manipulatives/fraction-tiles/QWQ47SBU" TargetMode="External"/><Relationship Id="rId5" Type="http://schemas.openxmlformats.org/officeDocument/2006/relationships/hyperlink" Target="https://app.brainingcamp.com/manipulatives/fraction-circles/GTEX1AZ3" TargetMode="External"/><Relationship Id="rId6" Type="http://schemas.openxmlformats.org/officeDocument/2006/relationships/hyperlink" Target="https://app.brainingcamp.com/s/F81VPTYA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hyperlink" Target="https://app.brainingcamp.com/s/CXRYGLUL" TargetMode="External"/><Relationship Id="rId9" Type="http://schemas.openxmlformats.org/officeDocument/2006/relationships/hyperlink" Target="https://app.brainingcamp.com/s/79JHRWJK" TargetMode="External"/><Relationship Id="rId5" Type="http://schemas.openxmlformats.org/officeDocument/2006/relationships/hyperlink" Target="https://app.brainingcamp.com/s/7YG1FQW2" TargetMode="External"/><Relationship Id="rId6" Type="http://schemas.openxmlformats.org/officeDocument/2006/relationships/hyperlink" Target="https://app.brainingcamp.com/s/W6KWF9RW" TargetMode="External"/><Relationship Id="rId7" Type="http://schemas.openxmlformats.org/officeDocument/2006/relationships/hyperlink" Target="https://app.brainingcamp.com/s/61FEAPTZ" TargetMode="External"/><Relationship Id="rId8" Type="http://schemas.openxmlformats.org/officeDocument/2006/relationships/hyperlink" Target="https://app.brainingcamp.com/s/GHNLPJZH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beb999d32_0_0"/>
          <p:cNvSpPr txBox="1"/>
          <p:nvPr/>
        </p:nvSpPr>
        <p:spPr>
          <a:xfrm>
            <a:off x="521199" y="1977689"/>
            <a:ext cx="10062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</a:pPr>
            <a:r>
              <a:rPr b="1" lang="en-US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Breaking it Down</a:t>
            </a:r>
            <a:endParaRPr b="1" sz="5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</a:pPr>
            <a:r>
              <a:rPr b="1" lang="en-US" sz="3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Decomposing at all Levels</a:t>
            </a:r>
            <a:r>
              <a:rPr b="1" lang="en-US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sz="5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7" name="Google Shape;97;g3cbeb999d32_0_0"/>
          <p:cNvSpPr txBox="1"/>
          <p:nvPr/>
        </p:nvSpPr>
        <p:spPr>
          <a:xfrm>
            <a:off x="521198" y="4902775"/>
            <a:ext cx="65169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Ryan Dougherty</a:t>
            </a:r>
            <a:endParaRPr sz="3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Jeff Gobin</a:t>
            </a:r>
            <a:endParaRPr sz="3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Kara Rihn</a:t>
            </a:r>
            <a:endParaRPr sz="3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 txBox="1"/>
          <p:nvPr/>
        </p:nvSpPr>
        <p:spPr>
          <a:xfrm>
            <a:off x="1958800" y="455225"/>
            <a:ext cx="142971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Whole Number Examples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5"/>
          <p:cNvSpPr txBox="1"/>
          <p:nvPr/>
        </p:nvSpPr>
        <p:spPr>
          <a:xfrm>
            <a:off x="5547359" y="2983230"/>
            <a:ext cx="5848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5"/>
          <p:cNvSpPr txBox="1"/>
          <p:nvPr/>
        </p:nvSpPr>
        <p:spPr>
          <a:xfrm>
            <a:off x="3133550" y="2730425"/>
            <a:ext cx="130683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Decomposing 10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Two Color Counters and Tens Frames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SEPRLDMR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Numbers to 999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Base Ten Blocks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2GZ6NXUK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Numbers to 1,000,000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Place Value Chips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MYGRW3QC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2d4e0cb20_0_137"/>
          <p:cNvSpPr txBox="1"/>
          <p:nvPr/>
        </p:nvSpPr>
        <p:spPr>
          <a:xfrm>
            <a:off x="2039500" y="455225"/>
            <a:ext cx="14216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Using Decomposition 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352d4e0cb20_0_137"/>
          <p:cNvSpPr txBox="1"/>
          <p:nvPr/>
        </p:nvSpPr>
        <p:spPr>
          <a:xfrm>
            <a:off x="5547359" y="2983230"/>
            <a:ext cx="5848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52d4e0cb20_0_137"/>
          <p:cNvSpPr txBox="1"/>
          <p:nvPr/>
        </p:nvSpPr>
        <p:spPr>
          <a:xfrm>
            <a:off x="3213049" y="2764025"/>
            <a:ext cx="130428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Addition/Subtraction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247 + 126 -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VD29ZQ6Q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2,687 - 1,485 -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LXT7MU4C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Multiplication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22 x 7 -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D4Q7E3C7</a:t>
            </a: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(Distributive Property)</a:t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 X 23 -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6X8PUTW5 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Division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1254 </a:t>
            </a:r>
            <a:r>
              <a:rPr b="0" i="0" lang="en-US" sz="3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÷ 3 -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MHYMC19L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2d4e0cb20_1_2"/>
          <p:cNvSpPr txBox="1"/>
          <p:nvPr/>
        </p:nvSpPr>
        <p:spPr>
          <a:xfrm>
            <a:off x="2026000" y="455200"/>
            <a:ext cx="14229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Fraction Examples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52d4e0cb20_1_2"/>
          <p:cNvSpPr txBox="1"/>
          <p:nvPr/>
        </p:nvSpPr>
        <p:spPr>
          <a:xfrm>
            <a:off x="5547359" y="2983230"/>
            <a:ext cx="5848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52d4e0cb20_1_2"/>
          <p:cNvSpPr txBox="1"/>
          <p:nvPr/>
        </p:nvSpPr>
        <p:spPr>
          <a:xfrm>
            <a:off x="3707204" y="2770950"/>
            <a:ext cx="10516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" name="Google Shape;178;g352d4e0cb20_1_2"/>
          <p:cNvSpPr txBox="1"/>
          <p:nvPr/>
        </p:nvSpPr>
        <p:spPr>
          <a:xfrm>
            <a:off x="3187575" y="2269125"/>
            <a:ext cx="10940400" cy="38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Addition and Subtraction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7/10 + 5/10  and  1  2/5 - 4/5 -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QWQ47SBU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Multiplication and Division</a:t>
            </a:r>
            <a:endParaRPr b="1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 2/10 X 3 -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GTEX1AZ3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572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 1/2 </a:t>
            </a:r>
            <a:r>
              <a:rPr b="0" i="0" lang="en-US" sz="3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÷ 1/4 -</a:t>
            </a:r>
            <a:r>
              <a:rPr b="0" i="0" lang="en-US" sz="3600" u="sng" cap="none" strike="noStrike">
                <a:solidFill>
                  <a:srgbClr val="3296F3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F81VPTYA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"/>
          <p:cNvSpPr txBox="1"/>
          <p:nvPr/>
        </p:nvSpPr>
        <p:spPr>
          <a:xfrm>
            <a:off x="1809900" y="471850"/>
            <a:ext cx="14391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Using Decomposing in the Real World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7"/>
          <p:cNvSpPr txBox="1"/>
          <p:nvPr/>
        </p:nvSpPr>
        <p:spPr>
          <a:xfrm>
            <a:off x="2318137" y="3199350"/>
            <a:ext cx="13525200" cy="52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Cooking</a:t>
            </a:r>
            <a:r>
              <a:rPr b="0" i="0" lang="en-US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CXRYGLUL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Movie Times</a:t>
            </a: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7YG1FQW2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Area</a:t>
            </a: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W6KWF9RW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Lunch Money</a:t>
            </a: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61FEAPTZ </a:t>
            </a:r>
            <a:r>
              <a:rPr b="0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GHNLPJZH</a:t>
            </a:r>
            <a:r>
              <a:rPr b="0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 - Canadian)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Miles to Go</a:t>
            </a: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  </a:t>
            </a:r>
            <a:r>
              <a:rPr b="0" i="0" lang="en-US" sz="3600" u="sng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79JHRWJK</a:t>
            </a:r>
            <a:endParaRPr b="0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2d4e0cb20_0_58"/>
          <p:cNvSpPr txBox="1"/>
          <p:nvPr/>
        </p:nvSpPr>
        <p:spPr>
          <a:xfrm>
            <a:off x="4502444" y="974622"/>
            <a:ext cx="116331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Free Classroom Trial</a:t>
            </a:r>
            <a:endParaRPr b="0" i="0" sz="7200" u="none" cap="none" strike="noStrike">
              <a:solidFill>
                <a:srgbClr val="E91E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52d4e0cb20_0_58"/>
          <p:cNvSpPr txBox="1"/>
          <p:nvPr/>
        </p:nvSpPr>
        <p:spPr>
          <a:xfrm>
            <a:off x="5812325" y="2440775"/>
            <a:ext cx="10323300" cy="31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3296F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Step 1: 	Go to www.brainingcamp.com </a:t>
            </a:r>
            <a:endParaRPr b="0" i="0" sz="3600" u="none" cap="none" strike="noStrike">
              <a:solidFill>
                <a:srgbClr val="3296F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3296F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3296F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Step 2:	Click on ‘Redeem Code”</a:t>
            </a:r>
            <a:endParaRPr b="0" i="0" sz="3600" u="none" cap="none" strike="noStrike">
              <a:solidFill>
                <a:srgbClr val="3296F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3296F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3296F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Step 3:	Enter the code </a:t>
            </a:r>
            <a:r>
              <a:rPr b="1" i="0" lang="en-US" sz="3600" u="none" cap="none" strike="noStrike">
                <a:solidFill>
                  <a:srgbClr val="E91E63"/>
                </a:solidFill>
                <a:latin typeface="Poppins"/>
                <a:ea typeface="Poppins"/>
                <a:cs typeface="Poppins"/>
                <a:sym typeface="Poppins"/>
              </a:rPr>
              <a:t>BMM2026</a:t>
            </a:r>
            <a:endParaRPr b="1" i="0" sz="3600" u="none" cap="none" strike="noStrike">
              <a:solidFill>
                <a:srgbClr val="E9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52d4e0cb20_0_58"/>
          <p:cNvSpPr/>
          <p:nvPr/>
        </p:nvSpPr>
        <p:spPr>
          <a:xfrm>
            <a:off x="7179733" y="6110089"/>
            <a:ext cx="7588296" cy="1384884"/>
          </a:xfrm>
          <a:prstGeom prst="flowChartTerminator">
            <a:avLst/>
          </a:prstGeom>
          <a:solidFill>
            <a:srgbClr val="102844"/>
          </a:solidFill>
          <a:ln cap="flat" cmpd="sng" w="9525">
            <a:solidFill>
              <a:srgbClr val="1028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52d4e0cb20_0_58"/>
          <p:cNvSpPr txBox="1"/>
          <p:nvPr/>
        </p:nvSpPr>
        <p:spPr>
          <a:xfrm>
            <a:off x="7131775" y="6110099"/>
            <a:ext cx="7684200" cy="12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6 Month License</a:t>
            </a:r>
            <a:endParaRPr b="0" i="0" sz="60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3" name="Google Shape;193;g352d4e0cb20_0_58"/>
          <p:cNvSpPr txBox="1"/>
          <p:nvPr/>
        </p:nvSpPr>
        <p:spPr>
          <a:xfrm>
            <a:off x="6260400" y="8024756"/>
            <a:ext cx="8507700" cy="8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Add students in ‘Accounts’ tab.</a:t>
            </a:r>
            <a:endParaRPr b="1" i="0" sz="3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"/>
          <p:cNvSpPr txBox="1"/>
          <p:nvPr/>
        </p:nvSpPr>
        <p:spPr>
          <a:xfrm>
            <a:off x="5186600" y="2420400"/>
            <a:ext cx="11069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en-US" sz="96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Thank You!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25"/>
          <p:cNvGrpSpPr/>
          <p:nvPr/>
        </p:nvGrpSpPr>
        <p:grpSpPr>
          <a:xfrm>
            <a:off x="7871157" y="4487075"/>
            <a:ext cx="5700287" cy="1823506"/>
            <a:chOff x="8099424" y="6331809"/>
            <a:chExt cx="3399098" cy="976756"/>
          </a:xfrm>
        </p:grpSpPr>
        <p:pic>
          <p:nvPicPr>
            <p:cNvPr descr="Shape, rectangle&#10;&#10;Description automatically generated" id="200" name="Google Shape;200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099424" y="6331809"/>
              <a:ext cx="3399098" cy="976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25"/>
            <p:cNvSpPr txBox="1"/>
            <p:nvPr/>
          </p:nvSpPr>
          <p:spPr>
            <a:xfrm>
              <a:off x="8099427" y="6701433"/>
              <a:ext cx="3399000" cy="3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Ask Me Two Questions</a:t>
              </a:r>
              <a:r>
                <a:rPr b="0" i="0" lang="en-US" sz="3200" u="none" cap="none" strike="noStrike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 </a:t>
              </a:r>
              <a:endParaRPr b="0" i="0" sz="32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202" name="Google Shape;202;p25"/>
          <p:cNvSpPr txBox="1"/>
          <p:nvPr/>
        </p:nvSpPr>
        <p:spPr>
          <a:xfrm>
            <a:off x="5186549" y="7050500"/>
            <a:ext cx="11069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ryan.dougherty@brainingcamp.com</a:t>
            </a:r>
            <a:endParaRPr b="0" i="0" sz="36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5546078" y="1267374"/>
            <a:ext cx="10360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5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Goals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" name="Google Shape;103;p3"/>
          <p:cNvGrpSpPr/>
          <p:nvPr/>
        </p:nvGrpSpPr>
        <p:grpSpPr>
          <a:xfrm>
            <a:off x="5687225" y="3229717"/>
            <a:ext cx="9710340" cy="646500"/>
            <a:chOff x="6103046" y="2516234"/>
            <a:chExt cx="9710340" cy="646500"/>
          </a:xfrm>
        </p:grpSpPr>
        <p:sp>
          <p:nvSpPr>
            <p:cNvPr id="104" name="Google Shape;104;p3"/>
            <p:cNvSpPr txBox="1"/>
            <p:nvPr/>
          </p:nvSpPr>
          <p:spPr>
            <a:xfrm>
              <a:off x="6335486" y="2516234"/>
              <a:ext cx="94779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72846"/>
                  </a:solidFill>
                  <a:latin typeface="Poppins"/>
                  <a:ea typeface="Poppins"/>
                  <a:cs typeface="Poppins"/>
                  <a:sym typeface="Poppins"/>
                </a:rPr>
                <a:t> </a:t>
              </a:r>
              <a:r>
                <a:rPr b="0" i="0" lang="en-US" sz="3600" u="none" cap="none" strike="noStrike">
                  <a:solidFill>
                    <a:srgbClr val="072846"/>
                  </a:solidFill>
                  <a:latin typeface="Poppins"/>
                  <a:ea typeface="Poppins"/>
                  <a:cs typeface="Poppins"/>
                  <a:sym typeface="Poppins"/>
                </a:rPr>
                <a:t>What is decomposing?</a:t>
              </a:r>
              <a:endPara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6103046" y="2657301"/>
              <a:ext cx="381000" cy="364500"/>
            </a:xfrm>
            <a:prstGeom prst="ellipse">
              <a:avLst/>
            </a:prstGeom>
            <a:solidFill>
              <a:srgbClr val="FBC1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BC10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3"/>
          <p:cNvGrpSpPr/>
          <p:nvPr/>
        </p:nvGrpSpPr>
        <p:grpSpPr>
          <a:xfrm>
            <a:off x="5687225" y="4384808"/>
            <a:ext cx="10152906" cy="1077300"/>
            <a:chOff x="6103046" y="4532211"/>
            <a:chExt cx="10152906" cy="1077300"/>
          </a:xfrm>
        </p:grpSpPr>
        <p:sp>
          <p:nvSpPr>
            <p:cNvPr id="107" name="Google Shape;107;p3"/>
            <p:cNvSpPr txBox="1"/>
            <p:nvPr/>
          </p:nvSpPr>
          <p:spPr>
            <a:xfrm>
              <a:off x="6420152" y="4532211"/>
              <a:ext cx="9835800" cy="107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72846"/>
                  </a:solidFill>
                  <a:latin typeface="Poppins"/>
                  <a:ea typeface="Poppins"/>
                  <a:cs typeface="Poppins"/>
                  <a:sym typeface="Poppins"/>
                </a:rPr>
                <a:t>Whole Numbers </a:t>
              </a:r>
              <a:endParaRPr b="0" i="0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t/>
              </a:r>
              <a:endParaRPr b="0" i="0" sz="2800" u="none" cap="none" strike="noStrike">
                <a:solidFill>
                  <a:srgbClr val="072846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6103046" y="4634376"/>
              <a:ext cx="381000" cy="364500"/>
            </a:xfrm>
            <a:prstGeom prst="ellipse">
              <a:avLst/>
            </a:prstGeom>
            <a:solidFill>
              <a:srgbClr val="3296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BC10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3"/>
          <p:cNvGrpSpPr/>
          <p:nvPr/>
        </p:nvGrpSpPr>
        <p:grpSpPr>
          <a:xfrm>
            <a:off x="5687225" y="5462092"/>
            <a:ext cx="11063402" cy="1077300"/>
            <a:chOff x="6035521" y="6362526"/>
            <a:chExt cx="11063402" cy="1077300"/>
          </a:xfrm>
        </p:grpSpPr>
        <p:sp>
          <p:nvSpPr>
            <p:cNvPr id="110" name="Google Shape;110;p3"/>
            <p:cNvSpPr txBox="1"/>
            <p:nvPr/>
          </p:nvSpPr>
          <p:spPr>
            <a:xfrm>
              <a:off x="6416523" y="6362526"/>
              <a:ext cx="10682400" cy="107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72846"/>
                  </a:solidFill>
                  <a:latin typeface="Poppins"/>
                  <a:ea typeface="Poppins"/>
                  <a:cs typeface="Poppins"/>
                  <a:sym typeface="Poppins"/>
                </a:rPr>
                <a:t>Beyond Whole Numbers</a:t>
              </a:r>
              <a:endPara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t/>
              </a:r>
              <a:endParaRPr b="0" i="0" sz="2800" u="none" cap="none" strike="noStrike">
                <a:solidFill>
                  <a:srgbClr val="072846"/>
                </a:solidFill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6035521" y="6539051"/>
              <a:ext cx="381000" cy="364500"/>
            </a:xfrm>
            <a:prstGeom prst="ellipse">
              <a:avLst/>
            </a:prstGeom>
            <a:solidFill>
              <a:srgbClr val="EA1E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BC10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/>
        </p:nvSpPr>
        <p:spPr>
          <a:xfrm>
            <a:off x="26737" y="1295400"/>
            <a:ext cx="1168119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BC10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All the Most Popular Digital Manipulatives </a:t>
            </a:r>
            <a:endParaRPr b="0" i="0" sz="4000" u="none" cap="none" strike="noStrike">
              <a:solidFill>
                <a:srgbClr val="FBC10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descr="A screenshot of a cell phone&#10;&#10;Description automatically generated" id="117" name="Google Shape;11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9939" y="2362200"/>
            <a:ext cx="8894792" cy="64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 title="Screenshot 2025-10-28 at 1.44.31 P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86275" y="6946075"/>
            <a:ext cx="998050" cy="12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a264ed7bc7_0_1"/>
          <p:cNvSpPr txBox="1"/>
          <p:nvPr/>
        </p:nvSpPr>
        <p:spPr>
          <a:xfrm>
            <a:off x="478051" y="1366275"/>
            <a:ext cx="10973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BC10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Participate today using Brainingcamp</a:t>
            </a:r>
            <a:endParaRPr b="0" i="0" sz="4800" u="none" cap="none" strike="noStrike">
              <a:solidFill>
                <a:srgbClr val="FBC10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24" name="Google Shape;124;g3a264ed7bc7_0_1"/>
          <p:cNvSpPr txBox="1"/>
          <p:nvPr/>
        </p:nvSpPr>
        <p:spPr>
          <a:xfrm>
            <a:off x="478050" y="3539600"/>
            <a:ext cx="10973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FBC109"/>
                </a:solidFill>
                <a:latin typeface="Poppins"/>
                <a:ea typeface="Poppins"/>
                <a:cs typeface="Poppins"/>
                <a:sym typeface="Poppins"/>
              </a:rPr>
              <a:t>Go to</a:t>
            </a:r>
            <a:r>
              <a:rPr b="0" i="0" lang="en-US" sz="4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0" i="0" lang="en-US" sz="4800" u="none" cap="none" strike="noStrike">
                <a:solidFill>
                  <a:srgbClr val="EA1E63"/>
                </a:solidFill>
                <a:latin typeface="Poppins"/>
                <a:ea typeface="Poppins"/>
                <a:cs typeface="Poppins"/>
                <a:sym typeface="Poppins"/>
              </a:rPr>
              <a:t>www.brainingcamp.com</a:t>
            </a:r>
            <a:endParaRPr b="0" i="0" sz="4800" u="none" cap="none" strike="noStrike">
              <a:solidFill>
                <a:srgbClr val="EA1E6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5" name="Google Shape;125;g3a264ed7bc7_0_1"/>
          <p:cNvSpPr txBox="1"/>
          <p:nvPr/>
        </p:nvSpPr>
        <p:spPr>
          <a:xfrm>
            <a:off x="478050" y="5227175"/>
            <a:ext cx="109734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Click on Sign In</a:t>
            </a:r>
            <a:endParaRPr b="0" i="0" sz="48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334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F3"/>
              </a:buClr>
              <a:buSzPts val="4800"/>
              <a:buFont typeface="Poppins"/>
              <a:buChar char="●"/>
            </a:pPr>
            <a:r>
              <a:rPr b="0" i="0" lang="en-US" sz="48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Username - </a:t>
            </a:r>
            <a:r>
              <a:rPr b="1" i="0" lang="en-US" sz="48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BMM2026</a:t>
            </a:r>
            <a:endParaRPr b="1" i="0" sz="48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334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F3"/>
              </a:buClr>
              <a:buSzPts val="4800"/>
              <a:buFont typeface="Poppins"/>
              <a:buChar char="●"/>
            </a:pPr>
            <a:r>
              <a:rPr b="0" i="0" lang="en-US" sz="48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Password - </a:t>
            </a:r>
            <a:r>
              <a:rPr b="1" i="0" lang="en-US" sz="48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BMM2026</a:t>
            </a:r>
            <a:endParaRPr b="1" i="0" sz="48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 txBox="1"/>
          <p:nvPr/>
        </p:nvSpPr>
        <p:spPr>
          <a:xfrm>
            <a:off x="1496984" y="728951"/>
            <a:ext cx="1299078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Entering Share Codes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1" title="Screenshot 2025-05-01 at 11.18.22 AM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7175" y="1957075"/>
            <a:ext cx="11033600" cy="6843177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6900000" dist="190500">
              <a:srgbClr val="000000">
                <a:alpha val="58039"/>
              </a:srgbClr>
            </a:outerShdw>
          </a:effectLst>
        </p:spPr>
      </p:pic>
      <p:sp>
        <p:nvSpPr>
          <p:cNvPr id="132" name="Google Shape;132;p11"/>
          <p:cNvSpPr/>
          <p:nvPr/>
        </p:nvSpPr>
        <p:spPr>
          <a:xfrm rot="-2222368">
            <a:off x="10967850" y="2881234"/>
            <a:ext cx="1459746" cy="64602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91E6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"/>
          <p:cNvSpPr txBox="1"/>
          <p:nvPr/>
        </p:nvSpPr>
        <p:spPr>
          <a:xfrm>
            <a:off x="3291175" y="881750"/>
            <a:ext cx="125256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Decompose</a:t>
            </a:r>
            <a:r>
              <a:rPr b="1" i="0" lang="en-US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b="0" i="1" lang="en-US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  Separate a whole into parts.</a:t>
            </a:r>
            <a:endParaRPr b="0" i="1" sz="3600" u="none" cap="none" strike="noStrike">
              <a:solidFill>
                <a:srgbClr val="0728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1" sz="3600" u="none" cap="none" strike="noStrike">
              <a:solidFill>
                <a:srgbClr val="0728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Decomposition of numbers</a:t>
            </a:r>
            <a:r>
              <a:rPr b="1" i="0" lang="en-US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b="0" i="0" lang="en-US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b="0" i="1" lang="en-US" sz="3600" u="none" cap="none" strike="noStrike">
                <a:solidFill>
                  <a:srgbClr val="072846"/>
                </a:solidFill>
                <a:latin typeface="Poppins"/>
                <a:ea typeface="Poppins"/>
                <a:cs typeface="Poppins"/>
                <a:sym typeface="Poppins"/>
              </a:rPr>
              <a:t>The taking apart of numbers into two or more parts.</a:t>
            </a:r>
            <a:endParaRPr b="0" i="1" sz="3600" u="none" cap="none" strike="noStrike">
              <a:solidFill>
                <a:srgbClr val="0728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8" name="Google Shape;138;p13"/>
          <p:cNvSpPr txBox="1"/>
          <p:nvPr/>
        </p:nvSpPr>
        <p:spPr>
          <a:xfrm>
            <a:off x="3240225" y="4155525"/>
            <a:ext cx="121005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Students who can decompose numbers and see the relationship between a whole number and its parts develop computational fluency and have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many strategies for solving arithmetic questions</a:t>
            </a: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mentally.</a:t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1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Ontario Curriculum Glossary</a:t>
            </a:r>
            <a:endParaRPr b="0" i="1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"/>
          <p:cNvSpPr txBox="1"/>
          <p:nvPr/>
        </p:nvSpPr>
        <p:spPr>
          <a:xfrm>
            <a:off x="3201200" y="449050"/>
            <a:ext cx="13054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Common Misconceptions</a:t>
            </a:r>
            <a:r>
              <a:rPr b="1" i="0" lang="en-US" sz="60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4"/>
          <p:cNvSpPr txBox="1"/>
          <p:nvPr/>
        </p:nvSpPr>
        <p:spPr>
          <a:xfrm>
            <a:off x="5672800" y="2263200"/>
            <a:ext cx="10583100" cy="57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91E63"/>
                </a:solidFill>
                <a:latin typeface="Poppins"/>
                <a:ea typeface="Poppins"/>
                <a:cs typeface="Poppins"/>
                <a:sym typeface="Poppins"/>
              </a:rPr>
              <a:t>Believing Each Number is a Single Entity</a:t>
            </a:r>
            <a:endParaRPr b="1" i="0" sz="3600" u="none" cap="none" strike="noStrike">
              <a:solidFill>
                <a:srgbClr val="E9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Children often assume that a number is just one unit instead of a collection of smaller numbers.  </a:t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Seven is 7.</a:t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3 + 4 or 2 + 5 are not 7</a:t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2d4e0cb20_0_125"/>
          <p:cNvSpPr txBox="1"/>
          <p:nvPr/>
        </p:nvSpPr>
        <p:spPr>
          <a:xfrm>
            <a:off x="3189500" y="449050"/>
            <a:ext cx="13066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Common Misconceptions</a:t>
            </a:r>
            <a:r>
              <a:rPr b="1" i="0" lang="en-US" sz="60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352d4e0cb20_0_125"/>
          <p:cNvSpPr txBox="1"/>
          <p:nvPr/>
        </p:nvSpPr>
        <p:spPr>
          <a:xfrm>
            <a:off x="5659275" y="2281550"/>
            <a:ext cx="10596600" cy="68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91E63"/>
                </a:solidFill>
                <a:latin typeface="Poppins"/>
                <a:ea typeface="Poppins"/>
                <a:cs typeface="Poppins"/>
                <a:sym typeface="Poppins"/>
              </a:rPr>
              <a:t>Thinking There is Only One Way to Decompose Numbers</a:t>
            </a:r>
            <a:endParaRPr b="1" i="0" sz="3600" u="none" cap="none" strike="noStrike">
              <a:solidFill>
                <a:srgbClr val="E9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Once they know they can decompose, they often believe there is one “correct” way</a:t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9 is made up of 5 and 4</a:t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But also, 1+8, 2+7, 3+6, 4+5, 6+3…</a:t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and</a:t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4.5 + 4.5, 2.7 + 6.3…</a:t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2d4e0cb20_0_130"/>
          <p:cNvSpPr txBox="1"/>
          <p:nvPr/>
        </p:nvSpPr>
        <p:spPr>
          <a:xfrm>
            <a:off x="3216525" y="449050"/>
            <a:ext cx="130395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Common Misconceptions</a:t>
            </a:r>
            <a:r>
              <a:rPr b="1" i="0" lang="en-US" sz="6000" u="none" cap="none" strike="noStrike">
                <a:solidFill>
                  <a:srgbClr val="07284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52d4e0cb20_0_130"/>
          <p:cNvSpPr txBox="1"/>
          <p:nvPr/>
        </p:nvSpPr>
        <p:spPr>
          <a:xfrm>
            <a:off x="5659275" y="2273700"/>
            <a:ext cx="10596600" cy="6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E91E63"/>
                </a:solidFill>
                <a:latin typeface="Poppins"/>
                <a:ea typeface="Poppins"/>
                <a:cs typeface="Poppins"/>
                <a:sym typeface="Poppins"/>
              </a:rPr>
              <a:t>Thinking you Must Have all the Parts to Build a Whole</a:t>
            </a:r>
            <a:endParaRPr b="1" i="0" sz="3600" u="none" cap="none" strike="noStrike">
              <a:solidFill>
                <a:srgbClr val="E91E6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encountering problems with missing parts, they may be confused, believing you need to have all the parts in order to solve a problem.</a:t>
            </a:r>
            <a:endParaRPr b="0" i="0" sz="36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7 + _ = 9</a:t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3296F3"/>
                </a:solidFill>
                <a:latin typeface="Poppins"/>
                <a:ea typeface="Poppins"/>
                <a:cs typeface="Poppins"/>
                <a:sym typeface="Poppins"/>
              </a:rPr>
              <a:t>Decompose the number 9 to solve the problem.</a:t>
            </a:r>
            <a:endParaRPr b="1" i="0" sz="3600" u="none" cap="none" strike="noStrike">
              <a:solidFill>
                <a:srgbClr val="3296F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2022-09-23T12:24:57Z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2022-09-23T00:00:00Z</vt:filetime>
  </property>
  <property fmtid="{D5CDD505-2E9C-101B-9397-08002B2CF9AE}" pid="3" name="ContentTypeId">
    <vt:lpwstr>0x0101004D19438E7302FD45A9A9BFA53F7B9898</vt:lpwstr>
  </property>
</Properties>
</file>