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1"/>
  </p:notesMasterIdLst>
  <p:sldIdLst>
    <p:sldId id="28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</p:sldIdLst>
  <p:sldSz cx="9144000" cy="6858000" type="screen4x3"/>
  <p:notesSz cx="7099300" cy="102346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9" autoAdjust="0"/>
    <p:restoredTop sz="94584" autoAdjust="0"/>
  </p:normalViewPr>
  <p:slideViewPr>
    <p:cSldViewPr snapToGrid="0">
      <p:cViewPr varScale="1">
        <p:scale>
          <a:sx n="100" d="100"/>
          <a:sy n="100" d="100"/>
        </p:scale>
        <p:origin x="18" y="-1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>
            <a:spLocks noGrp="1"/>
          </p:cNvSpPr>
          <p:nvPr>
            <p:ph type="hdr" idx="2"/>
          </p:nvPr>
        </p:nvSpPr>
        <p:spPr>
          <a:xfrm>
            <a:off x="0" y="1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15" tIns="99015" rIns="99015" bIns="99015" anchor="t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9515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031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85465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980622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75777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0932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6608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61243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Shape 4"/>
          <p:cNvSpPr txBox="1">
            <a:spLocks noGrp="1"/>
          </p:cNvSpPr>
          <p:nvPr>
            <p:ph type="dt" idx="10"/>
          </p:nvPr>
        </p:nvSpPr>
        <p:spPr>
          <a:xfrm>
            <a:off x="4021294" y="1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15" tIns="99015" rIns="99015" bIns="99015" anchor="t" anchorCtr="0"/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9515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031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85465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980622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75777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0932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6608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61243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Shape 5"/>
          <p:cNvSpPr>
            <a:spLocks noGrp="1" noRot="1" noChangeAspect="1"/>
          </p:cNvSpPr>
          <p:nvPr>
            <p:ph type="sldImg" idx="3"/>
          </p:nvPr>
        </p:nvSpPr>
        <p:spPr>
          <a:xfrm>
            <a:off x="992188" y="768350"/>
            <a:ext cx="5114925" cy="383698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" name="Shape 6"/>
          <p:cNvSpPr txBox="1">
            <a:spLocks noGrp="1"/>
          </p:cNvSpPr>
          <p:nvPr>
            <p:ph type="body" idx="1"/>
          </p:nvPr>
        </p:nvSpPr>
        <p:spPr>
          <a:xfrm>
            <a:off x="709930" y="4861441"/>
            <a:ext cx="5679440" cy="4605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15" tIns="99015" rIns="99015" bIns="99015" anchor="t" anchorCtr="0"/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Shape 7"/>
          <p:cNvSpPr txBox="1">
            <a:spLocks noGrp="1"/>
          </p:cNvSpPr>
          <p:nvPr>
            <p:ph type="ftr" idx="11"/>
          </p:nvPr>
        </p:nvSpPr>
        <p:spPr>
          <a:xfrm>
            <a:off x="0" y="9721108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15" tIns="99015" rIns="99015" bIns="9901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95155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9031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485465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980622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475777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0932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66087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961243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Shape 8"/>
          <p:cNvSpPr txBox="1">
            <a:spLocks noGrp="1"/>
          </p:cNvSpPr>
          <p:nvPr>
            <p:ph type="sldNum" idx="12"/>
          </p:nvPr>
        </p:nvSpPr>
        <p:spPr>
          <a:xfrm>
            <a:off x="4021294" y="9721108"/>
            <a:ext cx="3076363" cy="5117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9015" tIns="49494" rIns="99015" bIns="49494" anchor="b" anchorCtr="0">
            <a:noAutofit/>
          </a:bodyPr>
          <a:lstStyle/>
          <a:p>
            <a:pPr algn="r"/>
            <a:fld id="{00000000-1234-1234-1234-123412341234}" type="slidenum">
              <a:rPr lang="en-US" sz="130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‹#›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1785744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1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2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3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4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5231" indent="-262616" defTabSz="105046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5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5231" indent="-262616" defTabSz="105046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6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5231" indent="-262616" defTabSz="105046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7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5231" indent="-262616" defTabSz="105046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8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525231" indent="-262616" defTabSz="105046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0"/>
          </p:nvPr>
        </p:nvSpPr>
        <p:spPr/>
        <p:txBody>
          <a:bodyPr/>
          <a:lstStyle/>
          <a:p>
            <a:pPr algn="r"/>
            <a:fld id="{00000000-1234-1234-1234-123412341234}" type="slidenum">
              <a:rPr lang="en-US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pPr algn="r"/>
              <a:t>9</a:t>
            </a:fld>
            <a:endParaRPr lang="en-US" sz="13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171518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1" name="Shape 2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ctr" rtl="0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2" name="Shape 2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Shape 2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4" name="Shape 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9" name="Shape 3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0" name="Shape 40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–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–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Shape 4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Shape 4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3" name="Shape 4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Comparis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46" name="Shape 46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7" name="Shape 47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8" name="Shape 48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457200" marR="0" lvl="0" indent="-2286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9" name="Shape 49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42900" algn="l" rtl="0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30200" algn="l" rtl="0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Shape 5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Shape 5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2" name="Shape 5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5" name="Shape 5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6" name="Shape 5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Shape 5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>
  <p:cSld name="Content with Ca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0" name="Shape 6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1" name="Shape 61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2" name="Shape 6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Shape 6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Shape 6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Picture with Caption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sz="20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7" name="Shape 67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0" marR="0" lvl="0" indent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Shape 68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28600" algn="l" rtl="0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Shape 6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0" name="Shape 7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1" name="Shape 7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>
  <p:cSld name="Title and Vertical 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4" name="Shape 74"/>
          <p:cNvSpPr txBox="1">
            <a:spLocks noGrp="1"/>
          </p:cNvSpPr>
          <p:nvPr>
            <p:ph type="body" idx="1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Shape 7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6" name="Shape 7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>
  <p:cSld name="Vertical Title and 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indent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Shape 1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Shape 1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0" marR="0" lvl="0" indent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Shape 1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894249"/>
            <a:ext cx="6227254" cy="3401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600" dirty="0">
                <a:solidFill>
                  <a:srgbClr val="000000"/>
                </a:solidFill>
                <a:latin typeface="BentonGothic"/>
              </a:rPr>
              <a:t>Your number</a:t>
            </a:r>
            <a:endParaRPr lang="en-IN" sz="26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>
                <a:solidFill>
                  <a:srgbClr val="000000"/>
                </a:solidFill>
                <a:latin typeface="BentonGothic"/>
              </a:rPr>
              <a:t>has 5 in it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between 200 and 500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rounds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to 700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>
                <a:solidFill>
                  <a:srgbClr val="000000"/>
                </a:solidFill>
                <a:latin typeface="BentonGothic"/>
              </a:rPr>
              <a:t>has a sum of digits that are even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the smallest three-digit number in the class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636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800" dirty="0">
                <a:solidFill>
                  <a:srgbClr val="000000"/>
                </a:solidFill>
                <a:latin typeface="BentonGothic"/>
              </a:rPr>
              <a:t>Write a three-digit number.</a:t>
            </a:r>
            <a:endParaRPr lang="en-IN" sz="2800" dirty="0" smtClean="0">
              <a:solidFill>
                <a:srgbClr val="000000"/>
              </a:solidFill>
              <a:latin typeface="BentonGothic"/>
            </a:endParaRPr>
          </a:p>
          <a:p>
            <a:pPr algn="l">
              <a:buClrTx/>
            </a:pPr>
            <a:r>
              <a:rPr lang="en-IN" sz="2800" dirty="0" smtClean="0">
                <a:solidFill>
                  <a:srgbClr val="000000"/>
                </a:solidFill>
                <a:latin typeface="BentonGothic"/>
              </a:rPr>
              <a:t>Match 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the </a:t>
            </a:r>
            <a:r>
              <a:rPr lang="en-IN" sz="2800" b="1" u="sng" dirty="0">
                <a:solidFill>
                  <a:srgbClr val="000000"/>
                </a:solidFill>
                <a:latin typeface="BentonGothic"/>
              </a:rPr>
              <a:t>CONDITION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 to earn a point.</a:t>
            </a:r>
            <a:endParaRPr lang="en-US" sz="28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632724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894249"/>
            <a:ext cx="5871654" cy="3401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200" dirty="0">
                <a:solidFill>
                  <a:srgbClr val="000000"/>
                </a:solidFill>
                <a:latin typeface="BentonGothic"/>
              </a:rPr>
              <a:t>Your </a:t>
            </a: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number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is the smallest number in </a:t>
            </a:r>
            <a:br>
              <a:rPr lang="en-IN" sz="2200" dirty="0" smtClean="0">
                <a:solidFill>
                  <a:srgbClr val="000000"/>
                </a:solidFill>
                <a:latin typeface="BentonGothic"/>
              </a:rPr>
            </a:b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the class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200" dirty="0">
                <a:solidFill>
                  <a:srgbClr val="000000"/>
                </a:solidFill>
                <a:latin typeface="BentonGothic"/>
              </a:rPr>
              <a:t>i</a:t>
            </a: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s </a:t>
            </a:r>
            <a:r>
              <a:rPr lang="en-IN" sz="2200" dirty="0">
                <a:solidFill>
                  <a:srgbClr val="000000"/>
                </a:solidFill>
                <a:latin typeface="BentonGothic"/>
              </a:rPr>
              <a:t>more than 10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200" dirty="0">
                <a:solidFill>
                  <a:srgbClr val="000000"/>
                </a:solidFill>
                <a:latin typeface="BentonGothic"/>
              </a:rPr>
              <a:t>one more than 7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200" dirty="0">
                <a:solidFill>
                  <a:srgbClr val="000000"/>
                </a:solidFill>
                <a:latin typeface="BentonGothic"/>
              </a:rPr>
              <a:t>more than 12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200" dirty="0">
                <a:solidFill>
                  <a:srgbClr val="000000"/>
                </a:solidFill>
                <a:latin typeface="BentonGothic"/>
              </a:rPr>
              <a:t>two more than 4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200" dirty="0">
                <a:solidFill>
                  <a:srgbClr val="000000"/>
                </a:solidFill>
                <a:latin typeface="BentonGothic"/>
              </a:rPr>
              <a:t>between 11 and 16 on a number path</a:t>
            </a:r>
            <a:endParaRPr lang="en-US" sz="22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636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800" dirty="0">
                <a:solidFill>
                  <a:srgbClr val="000000"/>
                </a:solidFill>
                <a:latin typeface="BentonGothic"/>
              </a:rPr>
              <a:t>Create a number on your ten frames.</a:t>
            </a:r>
          </a:p>
          <a:p>
            <a:pPr algn="l">
              <a:buClrTx/>
            </a:pPr>
            <a:r>
              <a:rPr lang="en-IN" sz="2800" dirty="0" smtClean="0">
                <a:solidFill>
                  <a:srgbClr val="000000"/>
                </a:solidFill>
                <a:latin typeface="BentonGothic"/>
              </a:rPr>
              <a:t>Match 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the </a:t>
            </a:r>
            <a:r>
              <a:rPr lang="en-IN" sz="2800" b="1" u="sng" dirty="0">
                <a:solidFill>
                  <a:srgbClr val="000000"/>
                </a:solidFill>
                <a:latin typeface="BentonGothic"/>
              </a:rPr>
              <a:t>CONDITION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 to earn a point.</a:t>
            </a:r>
            <a:endParaRPr lang="en-US" sz="2800" dirty="0">
              <a:solidFill>
                <a:srgbClr val="000000"/>
              </a:solidFill>
              <a:latin typeface="BentonGothic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4074947"/>
              </p:ext>
            </p:extLst>
          </p:nvPr>
        </p:nvGraphicFramePr>
        <p:xfrm>
          <a:off x="5943600" y="2222500"/>
          <a:ext cx="20828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1656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IN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2409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872046" y="1894249"/>
            <a:ext cx="5871654" cy="3401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200" dirty="0">
                <a:solidFill>
                  <a:srgbClr val="000000"/>
                </a:solidFill>
                <a:latin typeface="BentonGothic"/>
              </a:rPr>
              <a:t>Your </a:t>
            </a: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number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200" dirty="0">
                <a:solidFill>
                  <a:srgbClr val="000000"/>
                </a:solidFill>
                <a:latin typeface="BentonGothic"/>
              </a:rPr>
              <a:t>more than 20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2200" dirty="0">
                <a:solidFill>
                  <a:srgbClr val="000000"/>
                </a:solidFill>
                <a:latin typeface="BentonGothic"/>
              </a:rPr>
              <a:t>a 6 in it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2200" dirty="0">
                <a:solidFill>
                  <a:srgbClr val="000000"/>
                </a:solidFill>
                <a:latin typeface="BentonGothic"/>
              </a:rPr>
              <a:t>8 ones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200" dirty="0">
                <a:solidFill>
                  <a:srgbClr val="000000"/>
                </a:solidFill>
                <a:latin typeface="BentonGothic"/>
              </a:rPr>
              <a:t>close to 100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200" dirty="0">
                <a:solidFill>
                  <a:srgbClr val="000000"/>
                </a:solidFill>
                <a:latin typeface="BentonGothic"/>
              </a:rPr>
              <a:t>between 55 </a:t>
            </a: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/>
            </a:r>
            <a:br>
              <a:rPr lang="en-IN" sz="2200" dirty="0" smtClean="0">
                <a:solidFill>
                  <a:srgbClr val="000000"/>
                </a:solidFill>
                <a:latin typeface="BentonGothic"/>
              </a:rPr>
            </a:br>
            <a:r>
              <a:rPr lang="en-IN" sz="2200" dirty="0" smtClean="0">
                <a:solidFill>
                  <a:srgbClr val="000000"/>
                </a:solidFill>
                <a:latin typeface="BentonGothic"/>
              </a:rPr>
              <a:t>and </a:t>
            </a:r>
            <a:r>
              <a:rPr lang="en-IN" sz="2200" dirty="0">
                <a:solidFill>
                  <a:srgbClr val="000000"/>
                </a:solidFill>
                <a:latin typeface="BentonGothic"/>
              </a:rPr>
              <a:t>65</a:t>
            </a:r>
            <a:endParaRPr lang="en-US" sz="22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872045" y="636847"/>
            <a:ext cx="72813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800" dirty="0">
                <a:solidFill>
                  <a:srgbClr val="000000"/>
                </a:solidFill>
                <a:latin typeface="BentonGothic"/>
              </a:rPr>
              <a:t>Choose a number from the hundred chart.</a:t>
            </a:r>
          </a:p>
          <a:p>
            <a:pPr algn="l">
              <a:buClrTx/>
            </a:pPr>
            <a:r>
              <a:rPr lang="en-IN" sz="2800" dirty="0" smtClean="0">
                <a:solidFill>
                  <a:srgbClr val="000000"/>
                </a:solidFill>
                <a:latin typeface="BentonGothic"/>
              </a:rPr>
              <a:t>Match 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the </a:t>
            </a:r>
            <a:r>
              <a:rPr lang="en-IN" sz="2800" b="1" u="sng" dirty="0">
                <a:solidFill>
                  <a:srgbClr val="000000"/>
                </a:solidFill>
                <a:latin typeface="BentonGothic"/>
              </a:rPr>
              <a:t>CONDITION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 to earn a point.</a:t>
            </a:r>
            <a:endParaRPr lang="en-US" sz="2800" dirty="0">
              <a:solidFill>
                <a:srgbClr val="000000"/>
              </a:solidFill>
              <a:latin typeface="BentonGothic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608111"/>
              </p:ext>
            </p:extLst>
          </p:nvPr>
        </p:nvGraphicFramePr>
        <p:xfrm>
          <a:off x="4140200" y="2171700"/>
          <a:ext cx="4064000" cy="3505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064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</a:tblGrid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6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10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11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12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13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14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15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16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17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18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19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20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21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22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23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24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25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26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27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28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29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30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31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32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33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34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35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36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37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38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39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40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41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42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43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44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45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46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47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48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49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50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51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52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53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54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55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56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57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58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59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60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61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62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63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64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65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66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67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68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69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70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71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72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73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74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75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76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77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78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79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80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81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82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83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84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85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86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87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88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89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90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91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92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93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94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95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96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97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98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99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 smtClean="0">
                          <a:solidFill>
                            <a:schemeClr val="tx1"/>
                          </a:solidFill>
                          <a:latin typeface="BentonGothic" pitchFamily="50" charset="0"/>
                        </a:rPr>
                        <a:t>100</a:t>
                      </a:r>
                      <a:endParaRPr lang="en-IN" sz="1000" b="0" dirty="0">
                        <a:solidFill>
                          <a:schemeClr val="tx1"/>
                        </a:solidFill>
                        <a:latin typeface="BentonGothic" pitchFamily="50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58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894249"/>
            <a:ext cx="6227254" cy="3401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600" dirty="0">
                <a:solidFill>
                  <a:srgbClr val="000000"/>
                </a:solidFill>
                <a:latin typeface="BentonGothic"/>
              </a:rPr>
              <a:t>Your </a:t>
            </a:r>
            <a:r>
              <a:rPr lang="en-IN" sz="2600" b="1" u="sng" dirty="0">
                <a:solidFill>
                  <a:srgbClr val="000000"/>
                </a:solidFill>
                <a:latin typeface="BentonGothic"/>
              </a:rPr>
              <a:t>addition fact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 has a</a:t>
            </a:r>
            <a:endParaRPr lang="en-IN" sz="26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sum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greater than ten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doubles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fact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plus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one fact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make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ten fact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even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sum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make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ten and some more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636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800" dirty="0">
                <a:solidFill>
                  <a:srgbClr val="000000"/>
                </a:solidFill>
                <a:latin typeface="BentonGothic"/>
              </a:rPr>
              <a:t>Write a basic addition fact.</a:t>
            </a:r>
          </a:p>
          <a:p>
            <a:pPr algn="l">
              <a:buClrTx/>
            </a:pPr>
            <a:r>
              <a:rPr lang="en-IN" sz="2800" dirty="0" smtClean="0">
                <a:solidFill>
                  <a:srgbClr val="000000"/>
                </a:solidFill>
                <a:latin typeface="BentonGothic"/>
              </a:rPr>
              <a:t>Match 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the </a:t>
            </a:r>
            <a:r>
              <a:rPr lang="en-IN" sz="2800" b="1" u="sng" dirty="0">
                <a:solidFill>
                  <a:srgbClr val="000000"/>
                </a:solidFill>
                <a:latin typeface="BentonGothic"/>
              </a:rPr>
              <a:t>CONDITION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 to earn a point.</a:t>
            </a:r>
            <a:endParaRPr lang="en-US" sz="28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27985565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894249"/>
            <a:ext cx="6227254" cy="3401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600" dirty="0">
                <a:solidFill>
                  <a:srgbClr val="000000"/>
                </a:solidFill>
                <a:latin typeface="BentonGothic"/>
              </a:rPr>
              <a:t>Your </a:t>
            </a: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number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has a 5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in it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between 200 and 500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rounds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to 700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>
                <a:solidFill>
                  <a:srgbClr val="000000"/>
                </a:solidFill>
                <a:latin typeface="BentonGothic"/>
              </a:rPr>
              <a:t>has an even sum of the </a:t>
            </a: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digits</a:t>
            </a:r>
            <a:endParaRPr lang="en-IN" sz="2600" dirty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the smallest three-digit number in the class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636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800" dirty="0">
                <a:solidFill>
                  <a:srgbClr val="000000"/>
                </a:solidFill>
                <a:latin typeface="BentonGothic"/>
              </a:rPr>
              <a:t>Write a three-digit number.</a:t>
            </a:r>
          </a:p>
          <a:p>
            <a:pPr algn="l">
              <a:buClrTx/>
            </a:pPr>
            <a:r>
              <a:rPr lang="en-IN" sz="2800" dirty="0" smtClean="0">
                <a:solidFill>
                  <a:srgbClr val="000000"/>
                </a:solidFill>
                <a:latin typeface="BentonGothic"/>
              </a:rPr>
              <a:t>Match 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the </a:t>
            </a:r>
            <a:r>
              <a:rPr lang="en-IN" sz="2800" b="1" u="sng" dirty="0">
                <a:solidFill>
                  <a:srgbClr val="000000"/>
                </a:solidFill>
                <a:latin typeface="BentonGothic"/>
              </a:rPr>
              <a:t>CONDITION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 to earn a point.</a:t>
            </a:r>
            <a:endParaRPr lang="en-US" sz="28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1540886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6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Subtitle 2"/>
              <p:cNvSpPr txBox="1">
                <a:spLocks/>
              </p:cNvSpPr>
              <p:nvPr/>
            </p:nvSpPr>
            <p:spPr>
              <a:xfrm>
                <a:off x="922846" y="1894249"/>
                <a:ext cx="6836854" cy="3401651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L="0" marR="0" lvl="0" indent="0" algn="ctr" rtl="0">
                  <a:lnSpc>
                    <a:spcPct val="100000"/>
                  </a:lnSpc>
                  <a:spcBef>
                    <a:spcPts val="640"/>
                  </a:spcBef>
                  <a:spcAft>
                    <a:spcPts val="0"/>
                  </a:spcAft>
                  <a:buClr>
                    <a:srgbClr val="888888"/>
                  </a:buClr>
                  <a:buSzPts val="3200"/>
                  <a:buFont typeface="Arial"/>
                  <a:buNone/>
                  <a:defRPr sz="32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1pPr>
                <a:lvl2pPr marL="457200" marR="0" lvl="1" indent="0" algn="ctr" rtl="0">
                  <a:lnSpc>
                    <a:spcPct val="100000"/>
                  </a:lnSpc>
                  <a:spcBef>
                    <a:spcPts val="560"/>
                  </a:spcBef>
                  <a:spcAft>
                    <a:spcPts val="0"/>
                  </a:spcAft>
                  <a:buClr>
                    <a:srgbClr val="888888"/>
                  </a:buClr>
                  <a:buSzPts val="2800"/>
                  <a:buFont typeface="Arial"/>
                  <a:buNone/>
                  <a:defRPr sz="28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2pPr>
                <a:lvl3pPr marL="914400" marR="0" lvl="2" indent="0" algn="ctr" rtl="0">
                  <a:lnSpc>
                    <a:spcPct val="100000"/>
                  </a:lnSpc>
                  <a:spcBef>
                    <a:spcPts val="480"/>
                  </a:spcBef>
                  <a:spcAft>
                    <a:spcPts val="0"/>
                  </a:spcAft>
                  <a:buClr>
                    <a:srgbClr val="888888"/>
                  </a:buClr>
                  <a:buSzPts val="2400"/>
                  <a:buFont typeface="Arial"/>
                  <a:buNone/>
                  <a:defRPr sz="24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3pPr>
                <a:lvl4pPr marL="1371600" marR="0" lvl="3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4pPr>
                <a:lvl5pPr marL="1828800" marR="0" lvl="4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5pPr>
                <a:lvl6pPr marL="2286000" marR="0" lvl="5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6pPr>
                <a:lvl7pPr marL="2743200" marR="0" lvl="6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7pPr>
                <a:lvl8pPr marL="3200400" marR="0" lvl="7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8pPr>
                <a:lvl9pPr marL="3657600" marR="0" lvl="8" indent="0" algn="ctr" rtl="0">
                  <a:lnSpc>
                    <a:spcPct val="100000"/>
                  </a:lnSpc>
                  <a:spcBef>
                    <a:spcPts val="400"/>
                  </a:spcBef>
                  <a:spcAft>
                    <a:spcPts val="0"/>
                  </a:spcAft>
                  <a:buClr>
                    <a:srgbClr val="888888"/>
                  </a:buClr>
                  <a:buSzPts val="2000"/>
                  <a:buFont typeface="Arial"/>
                  <a:buNone/>
                  <a:defRPr sz="2000" b="0" i="0" u="none" strike="noStrike" cap="none">
                    <a:solidFill>
                      <a:srgbClr val="888888"/>
                    </a:solidFill>
                    <a:latin typeface="Calibri"/>
                    <a:ea typeface="Calibri"/>
                    <a:cs typeface="Calibri"/>
                    <a:sym typeface="Calibri"/>
                  </a:defRPr>
                </a:lvl9pPr>
              </a:lstStyle>
              <a:p>
                <a:pPr algn="l">
                  <a:buClrTx/>
                </a:pPr>
                <a:r>
                  <a:rPr lang="en-IN" sz="2600" dirty="0" smtClean="0">
                    <a:solidFill>
                      <a:srgbClr val="000000"/>
                    </a:solidFill>
                    <a:latin typeface="BentonGothic"/>
                  </a:rPr>
                  <a:t>Your fraction</a:t>
                </a:r>
              </a:p>
              <a:p>
                <a:pPr marL="571500" indent="-571500" algn="l">
                  <a:buClrTx/>
                  <a:buFont typeface="Arial" panose="020B0604020202020204" pitchFamily="34" charset="0"/>
                  <a:buChar char="•"/>
                </a:pPr>
                <a:r>
                  <a:rPr lang="en-IN" sz="2600" dirty="0" smtClean="0">
                    <a:solidFill>
                      <a:srgbClr val="000000"/>
                    </a:solidFill>
                    <a:latin typeface="BentonGothic"/>
                  </a:rPr>
                  <a:t>is </a:t>
                </a:r>
                <a:r>
                  <a:rPr lang="en-IN" sz="2600" dirty="0">
                    <a:solidFill>
                      <a:srgbClr val="000000"/>
                    </a:solidFill>
                    <a:latin typeface="BentonGothic"/>
                  </a:rPr>
                  <a:t>more than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2</m:t>
                        </m:r>
                      </m:den>
                    </m:f>
                  </m:oMath>
                </a14:m>
                <a:endParaRPr lang="en-IN" sz="2400" dirty="0">
                  <a:solidFill>
                    <a:srgbClr val="000000"/>
                  </a:solidFill>
                  <a:latin typeface="BentonGothic" pitchFamily="50" charset="0"/>
                </a:endParaRPr>
              </a:p>
              <a:p>
                <a:pPr marL="571500" indent="-571500" algn="l">
                  <a:buClrTx/>
                  <a:buFont typeface="Arial" panose="020B0604020202020204" pitchFamily="34" charset="0"/>
                  <a:buChar char="•"/>
                </a:pPr>
                <a:r>
                  <a:rPr lang="en-IN" sz="2600" dirty="0" smtClean="0">
                    <a:solidFill>
                      <a:srgbClr val="000000"/>
                    </a:solidFill>
                    <a:latin typeface="BentonGothic"/>
                  </a:rPr>
                  <a:t>is </a:t>
                </a:r>
                <a:r>
                  <a:rPr lang="en-IN" sz="2600" dirty="0">
                    <a:solidFill>
                      <a:srgbClr val="000000"/>
                    </a:solidFill>
                    <a:latin typeface="BentonGothic"/>
                  </a:rPr>
                  <a:t>equal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i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1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i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2</m:t>
                        </m:r>
                      </m:den>
                    </m:f>
                  </m:oMath>
                </a14:m>
                <a:endParaRPr lang="en-IN" sz="2400" dirty="0">
                  <a:solidFill>
                    <a:srgbClr val="000000"/>
                  </a:solidFill>
                  <a:latin typeface="BentonGothic" pitchFamily="50" charset="0"/>
                </a:endParaRPr>
              </a:p>
              <a:p>
                <a:pPr marL="571500" indent="-571500" algn="l">
                  <a:buClrTx/>
                  <a:buFont typeface="Arial" panose="020B0604020202020204" pitchFamily="34" charset="0"/>
                  <a:buChar char="•"/>
                </a:pPr>
                <a:r>
                  <a:rPr lang="en-IN" sz="2600" dirty="0" smtClean="0">
                    <a:solidFill>
                      <a:srgbClr val="000000"/>
                    </a:solidFill>
                    <a:latin typeface="BentonGothic"/>
                  </a:rPr>
                  <a:t>is </a:t>
                </a:r>
                <a:r>
                  <a:rPr lang="en-IN" sz="2600" dirty="0">
                    <a:solidFill>
                      <a:srgbClr val="000000"/>
                    </a:solidFill>
                    <a:latin typeface="BentonGothic"/>
                  </a:rPr>
                  <a:t>equivalent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3</m:t>
                        </m:r>
                      </m:den>
                    </m:f>
                  </m:oMath>
                </a14:m>
                <a:endParaRPr lang="en-IN" sz="2400" dirty="0">
                  <a:solidFill>
                    <a:srgbClr val="000000"/>
                  </a:solidFill>
                  <a:latin typeface="BentonGothic" pitchFamily="50" charset="0"/>
                </a:endParaRPr>
              </a:p>
              <a:p>
                <a:pPr marL="571500" indent="-571500" algn="l">
                  <a:buClrTx/>
                  <a:buFont typeface="Arial" panose="020B0604020202020204" pitchFamily="34" charset="0"/>
                  <a:buChar char="•"/>
                </a:pPr>
                <a:r>
                  <a:rPr lang="en-IN" sz="2600" dirty="0" smtClean="0">
                    <a:solidFill>
                      <a:srgbClr val="000000"/>
                    </a:solidFill>
                    <a:latin typeface="BentonGothic"/>
                  </a:rPr>
                  <a:t>is </a:t>
                </a:r>
                <a:r>
                  <a:rPr lang="en-IN" sz="2600" dirty="0">
                    <a:solidFill>
                      <a:srgbClr val="000000"/>
                    </a:solidFill>
                    <a:latin typeface="BentonGothic"/>
                  </a:rPr>
                  <a:t>between 1 and 2</a:t>
                </a:r>
              </a:p>
              <a:p>
                <a:pPr marL="571500" indent="-571500" algn="l">
                  <a:buClrTx/>
                  <a:buFont typeface="Arial" panose="020B0604020202020204" pitchFamily="34" charset="0"/>
                  <a:buChar char="•"/>
                </a:pPr>
                <a:r>
                  <a:rPr lang="en-IN" sz="2600" dirty="0" smtClean="0">
                    <a:solidFill>
                      <a:srgbClr val="000000"/>
                    </a:solidFill>
                    <a:latin typeface="BentonGothic"/>
                  </a:rPr>
                  <a:t>can </a:t>
                </a:r>
                <a:r>
                  <a:rPr lang="en-IN" sz="2600" dirty="0">
                    <a:solidFill>
                      <a:srgbClr val="000000"/>
                    </a:solidFill>
                    <a:latin typeface="BentonGothic"/>
                  </a:rPr>
                  <a:t>be added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IN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3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BentonGothic" pitchFamily="50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IN" sz="2600" dirty="0">
                    <a:solidFill>
                      <a:srgbClr val="000000"/>
                    </a:solidFill>
                    <a:latin typeface="BentonGothic"/>
                  </a:rPr>
                  <a:t>  to make one </a:t>
                </a:r>
                <a:r>
                  <a:rPr lang="en-IN" sz="2600" dirty="0" smtClean="0">
                    <a:solidFill>
                      <a:srgbClr val="000000"/>
                    </a:solidFill>
                    <a:latin typeface="BentonGothic"/>
                  </a:rPr>
                  <a:t>whole</a:t>
                </a:r>
                <a:endParaRPr lang="en-US" sz="2600" dirty="0">
                  <a:solidFill>
                    <a:srgbClr val="000000"/>
                  </a:solidFill>
                  <a:latin typeface="BentonGothic"/>
                </a:endParaRPr>
              </a:p>
            </p:txBody>
          </p:sp>
        </mc:Choice>
        <mc:Fallback xmlns="">
          <p:sp>
            <p:nvSpPr>
              <p:cNvPr id="11" name="Subtitle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846" y="1894249"/>
                <a:ext cx="6836854" cy="3401651"/>
              </a:xfrm>
              <a:prstGeom prst="rect">
                <a:avLst/>
              </a:prstGeom>
              <a:blipFill rotWithShape="1">
                <a:blip r:embed="rId7"/>
                <a:stretch>
                  <a:fillRect l="-1961" b="-16846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IN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Subtitle 2"/>
          <p:cNvSpPr txBox="1">
            <a:spLocks/>
          </p:cNvSpPr>
          <p:nvPr/>
        </p:nvSpPr>
        <p:spPr>
          <a:xfrm>
            <a:off x="922845" y="636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800" dirty="0">
                <a:solidFill>
                  <a:srgbClr val="000000"/>
                </a:solidFill>
                <a:latin typeface="BentonGothic"/>
              </a:rPr>
              <a:t>Write a fraction.</a:t>
            </a:r>
          </a:p>
          <a:p>
            <a:pPr algn="l">
              <a:buClrTx/>
            </a:pPr>
            <a:r>
              <a:rPr lang="en-IN" sz="2800" dirty="0" smtClean="0">
                <a:solidFill>
                  <a:srgbClr val="000000"/>
                </a:solidFill>
                <a:latin typeface="BentonGothic"/>
              </a:rPr>
              <a:t>Match 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the </a:t>
            </a:r>
            <a:r>
              <a:rPr lang="en-IN" sz="2800" b="1" u="sng" dirty="0">
                <a:solidFill>
                  <a:srgbClr val="000000"/>
                </a:solidFill>
                <a:latin typeface="BentonGothic"/>
              </a:rPr>
              <a:t>CONDITION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 to earn a point.</a:t>
            </a:r>
            <a:endParaRPr lang="en-US" sz="28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362205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1894249"/>
            <a:ext cx="6836854" cy="3401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600" dirty="0">
                <a:solidFill>
                  <a:srgbClr val="000000"/>
                </a:solidFill>
                <a:latin typeface="BentonGothic"/>
              </a:rPr>
              <a:t>Your decimal</a:t>
            </a:r>
            <a:endParaRPr lang="en-IN" sz="26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between 5 and 6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a two in it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8 hundredths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no hundredths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no tenths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636847"/>
            <a:ext cx="68368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800" dirty="0">
                <a:solidFill>
                  <a:srgbClr val="000000"/>
                </a:solidFill>
                <a:latin typeface="BentonGothic"/>
              </a:rPr>
              <a:t>Write a decimal number less than 10.</a:t>
            </a:r>
          </a:p>
          <a:p>
            <a:pPr algn="l">
              <a:buClrTx/>
            </a:pPr>
            <a:r>
              <a:rPr lang="en-IN" sz="2800" dirty="0" smtClean="0">
                <a:solidFill>
                  <a:srgbClr val="000000"/>
                </a:solidFill>
                <a:latin typeface="BentonGothic"/>
              </a:rPr>
              <a:t>Match 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the </a:t>
            </a:r>
            <a:r>
              <a:rPr lang="en-IN" sz="2800" b="1" u="sng" dirty="0">
                <a:solidFill>
                  <a:srgbClr val="000000"/>
                </a:solidFill>
                <a:latin typeface="BentonGothic"/>
              </a:rPr>
              <a:t>CONDITION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 to earn a point.</a:t>
            </a:r>
            <a:endParaRPr lang="en-US" sz="2800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3392815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8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2300649"/>
            <a:ext cx="6836854" cy="3401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600" dirty="0">
                <a:solidFill>
                  <a:srgbClr val="000000"/>
                </a:solidFill>
                <a:latin typeface="BentonGothic"/>
              </a:rPr>
              <a:t>Your number</a:t>
            </a:r>
            <a:endParaRPr lang="en-IN" sz="26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rounds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to </a:t>
            </a: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80</a:t>
            </a:r>
            <a:endParaRPr lang="en-IN" sz="2600" dirty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a 4 in </a:t>
            </a: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it</a:t>
            </a:r>
            <a:endParaRPr lang="en-IN" sz="2600" dirty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is even</a:t>
            </a:r>
            <a:endParaRPr lang="en-IN" sz="2600" dirty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the largest number in the </a:t>
            </a: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class</a:t>
            </a:r>
            <a:endParaRPr lang="en-IN" sz="2600" dirty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close to </a:t>
            </a: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0</a:t>
            </a:r>
            <a:endParaRPr lang="en-US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852747"/>
            <a:ext cx="7154355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800" dirty="0">
                <a:solidFill>
                  <a:srgbClr val="000000"/>
                </a:solidFill>
                <a:latin typeface="BentonGothic"/>
              </a:rPr>
              <a:t>Write a number less than 100.</a:t>
            </a:r>
          </a:p>
          <a:p>
            <a:pPr algn="l">
              <a:buClrTx/>
            </a:pPr>
            <a:r>
              <a:rPr lang="en-IN" sz="2800" dirty="0" smtClean="0">
                <a:solidFill>
                  <a:srgbClr val="000000"/>
                </a:solidFill>
                <a:latin typeface="BentonGothic"/>
              </a:rPr>
              <a:t>Match 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the </a:t>
            </a:r>
            <a:r>
              <a:rPr lang="en-IN" sz="2800" b="1" u="sng" dirty="0">
                <a:solidFill>
                  <a:srgbClr val="000000"/>
                </a:solidFill>
                <a:latin typeface="BentonGothic"/>
              </a:rPr>
              <a:t>CONDITION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 to earn a point.</a:t>
            </a:r>
            <a:br>
              <a:rPr lang="en-IN" sz="2800" dirty="0">
                <a:solidFill>
                  <a:srgbClr val="000000"/>
                </a:solidFill>
                <a:latin typeface="BentonGothic"/>
              </a:rPr>
            </a:br>
            <a:r>
              <a:rPr lang="en-IN" sz="2800" b="1" dirty="0">
                <a:solidFill>
                  <a:srgbClr val="000000"/>
                </a:solidFill>
                <a:latin typeface="BentonGothic"/>
              </a:rPr>
              <a:t>Then pass your number to someone else.</a:t>
            </a:r>
            <a:endParaRPr lang="en-US" sz="2800" b="1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967517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 smtClean="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9</a:t>
            </a:fld>
            <a:endParaRPr lang="en-US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lum bright="3000" contrast="57000"/>
          </a:blip>
          <a:stretch>
            <a:fillRect/>
          </a:stretch>
        </p:blipFill>
        <p:spPr>
          <a:xfrm>
            <a:off x="0" y="0"/>
            <a:ext cx="9144000" cy="68783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lum bright="-7000" contrast="14000"/>
          </a:blip>
          <a:stretch>
            <a:fillRect/>
          </a:stretch>
        </p:blipFill>
        <p:spPr>
          <a:xfrm>
            <a:off x="-1130300" y="-1899920"/>
            <a:ext cx="12283440" cy="1133856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5400000">
            <a:off x="1358881" y="-673883"/>
            <a:ext cx="6355119" cy="823976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9700" y="-100438"/>
            <a:ext cx="1577340" cy="1122187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259525" y="225867"/>
            <a:ext cx="8155132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sz="4800" b="1" dirty="0">
              <a:latin typeface="Colby"/>
            </a:endParaRPr>
          </a:p>
        </p:txBody>
      </p:sp>
      <p:sp>
        <p:nvSpPr>
          <p:cNvPr id="11" name="Subtitle 2"/>
          <p:cNvSpPr txBox="1">
            <a:spLocks/>
          </p:cNvSpPr>
          <p:nvPr/>
        </p:nvSpPr>
        <p:spPr>
          <a:xfrm>
            <a:off x="922846" y="2300649"/>
            <a:ext cx="6836854" cy="34016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600" dirty="0">
                <a:solidFill>
                  <a:srgbClr val="000000"/>
                </a:solidFill>
                <a:latin typeface="BentonGothic"/>
              </a:rPr>
              <a:t>Your number</a:t>
            </a:r>
            <a:endParaRPr lang="en-IN" sz="2600" dirty="0" smtClean="0">
              <a:solidFill>
                <a:srgbClr val="000000"/>
              </a:solidFill>
              <a:latin typeface="BentonGothic"/>
            </a:endParaRP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has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eight ones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larger than 50 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between 70 and 90</a:t>
            </a:r>
          </a:p>
          <a:p>
            <a:pPr marL="571500" indent="-571500" algn="l">
              <a:buClrTx/>
              <a:buFont typeface="Arial" panose="020B0604020202020204" pitchFamily="34" charset="0"/>
              <a:buChar char="•"/>
            </a:pP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is </a:t>
            </a:r>
            <a:r>
              <a:rPr lang="en-IN" sz="2600" dirty="0">
                <a:solidFill>
                  <a:srgbClr val="000000"/>
                </a:solidFill>
                <a:latin typeface="BentonGothic"/>
              </a:rPr>
              <a:t>20 or more less than your </a:t>
            </a:r>
            <a:r>
              <a:rPr lang="en-IN" sz="2600" dirty="0" smtClean="0">
                <a:solidFill>
                  <a:srgbClr val="000000"/>
                </a:solidFill>
                <a:latin typeface="BentonGothic"/>
              </a:rPr>
              <a:t>partner</a:t>
            </a:r>
            <a:endParaRPr lang="en-IN" sz="2600" dirty="0">
              <a:solidFill>
                <a:srgbClr val="000000"/>
              </a:solidFill>
              <a:latin typeface="BentonGothic"/>
            </a:endParaRP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922845" y="852747"/>
            <a:ext cx="7491812" cy="952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marR="0" lvl="0" indent="0" algn="ctr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457200" marR="0" lvl="1" indent="0" algn="ctr" rtl="0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914400" marR="0" lvl="2" indent="0" algn="ctr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371600" marR="0" lvl="3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1828800" marR="0" lvl="4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286000" marR="0" lvl="5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743200" marR="0" lvl="6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200400" marR="0" lvl="7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657600" marR="0" lvl="8" indent="0" algn="ctr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algn="l">
              <a:buClrTx/>
            </a:pPr>
            <a:r>
              <a:rPr lang="en-IN" sz="2800" dirty="0">
                <a:solidFill>
                  <a:srgbClr val="000000"/>
                </a:solidFill>
                <a:latin typeface="BentonGothic"/>
              </a:rPr>
              <a:t>Write a number less than 100.</a:t>
            </a:r>
          </a:p>
          <a:p>
            <a:pPr algn="l">
              <a:buClrTx/>
            </a:pPr>
            <a:r>
              <a:rPr lang="en-IN" sz="2800" dirty="0" smtClean="0">
                <a:solidFill>
                  <a:srgbClr val="000000"/>
                </a:solidFill>
                <a:latin typeface="BentonGothic"/>
              </a:rPr>
              <a:t>Stand 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>up if you meet the </a:t>
            </a:r>
            <a:r>
              <a:rPr lang="en-IN" sz="2800" b="1" u="sng" dirty="0" smtClean="0">
                <a:solidFill>
                  <a:srgbClr val="000000"/>
                </a:solidFill>
                <a:latin typeface="BentonGothic"/>
              </a:rPr>
              <a:t>CONDITION</a:t>
            </a:r>
            <a:r>
              <a:rPr lang="en-IN" sz="2800" dirty="0" smtClean="0">
                <a:solidFill>
                  <a:srgbClr val="000000"/>
                </a:solidFill>
                <a:latin typeface="BentonGothic"/>
              </a:rPr>
              <a:t>. </a:t>
            </a:r>
            <a:r>
              <a:rPr lang="en-IN" sz="2800" dirty="0">
                <a:solidFill>
                  <a:srgbClr val="000000"/>
                </a:solidFill>
                <a:latin typeface="BentonGothic"/>
              </a:rPr>
              <a:t/>
            </a:r>
            <a:br>
              <a:rPr lang="en-IN" sz="2800" dirty="0">
                <a:solidFill>
                  <a:srgbClr val="000000"/>
                </a:solidFill>
                <a:latin typeface="BentonGothic"/>
              </a:rPr>
            </a:br>
            <a:r>
              <a:rPr lang="en-IN" sz="2800" dirty="0">
                <a:solidFill>
                  <a:srgbClr val="000000"/>
                </a:solidFill>
                <a:latin typeface="BentonGothic"/>
              </a:rPr>
              <a:t>Sit down if you don’t meet the </a:t>
            </a:r>
            <a:r>
              <a:rPr lang="en-IN" sz="2800" b="1" u="sng" dirty="0" smtClean="0">
                <a:solidFill>
                  <a:srgbClr val="000000"/>
                </a:solidFill>
                <a:latin typeface="BentonGothic"/>
              </a:rPr>
              <a:t>CONDITION</a:t>
            </a:r>
            <a:r>
              <a:rPr lang="en-IN" sz="2800" dirty="0" smtClean="0">
                <a:solidFill>
                  <a:srgbClr val="000000"/>
                </a:solidFill>
                <a:latin typeface="BentonGothic"/>
              </a:rPr>
              <a:t>.</a:t>
            </a:r>
            <a:endParaRPr lang="en-US" sz="2800" b="1" dirty="0">
              <a:solidFill>
                <a:srgbClr val="000000"/>
              </a:solidFill>
              <a:latin typeface="BentonGothic"/>
            </a:endParaRPr>
          </a:p>
        </p:txBody>
      </p:sp>
    </p:spTree>
    <p:extLst>
      <p:ext uri="{BB962C8B-B14F-4D97-AF65-F5344CB8AC3E}">
        <p14:creationId xmlns:p14="http://schemas.microsoft.com/office/powerpoint/2010/main" val="2058269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488</TotalTime>
  <Words>431</Words>
  <Application>Microsoft Office PowerPoint</Application>
  <PresentationFormat>On-screen Show (4:3)</PresentationFormat>
  <Paragraphs>191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BentonGothic</vt:lpstr>
      <vt:lpstr>Calibri</vt:lpstr>
      <vt:lpstr>Cambria Math</vt:lpstr>
      <vt:lpstr>Colby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Prabu Radhakrishnan, Integra-PDY, IN</dc:creator>
  <cp:lastModifiedBy>Jeya Keerthi Santhana Raj</cp:lastModifiedBy>
  <cp:revision>64</cp:revision>
  <cp:lastPrinted>2019-05-10T08:55:52Z</cp:lastPrinted>
  <dcterms:modified xsi:type="dcterms:W3CDTF">2019-07-31T11:06:08Z</dcterms:modified>
</cp:coreProperties>
</file>