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584" autoAdjust="0"/>
  </p:normalViewPr>
  <p:slideViewPr>
    <p:cSldViewPr snapToGrid="0">
      <p:cViewPr varScale="1">
        <p:scale>
          <a:sx n="100" d="100"/>
          <a:sy n="100" d="100"/>
        </p:scale>
        <p:origin x="1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5" tIns="99015" rIns="99015" bIns="9901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15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31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46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0622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5777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0932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087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1243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1294" y="1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5" tIns="99015" rIns="99015" bIns="9901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15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31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46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0622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5777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0932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087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1243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5" tIns="99015" rIns="99015" bIns="9901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721108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5" tIns="99015" rIns="99015" bIns="9901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15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31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46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0622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5777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0932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087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1243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1294" y="9721108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5" tIns="49494" rIns="99015" bIns="49494" anchor="b" anchorCtr="0">
            <a:noAutofit/>
          </a:bodyPr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5231" indent="-262616" defTabSz="105046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5231" indent="-262616" defTabSz="105046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5231" indent="-262616" defTabSz="105046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5231" indent="-262616" defTabSz="105046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5231" indent="-262616" defTabSz="105046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22846" y="1894249"/>
            <a:ext cx="6227254" cy="340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2600" dirty="0">
                <a:solidFill>
                  <a:srgbClr val="000000"/>
                </a:solidFill>
                <a:latin typeface="BentonGothic"/>
              </a:rPr>
              <a:t>Your number</a:t>
            </a:r>
            <a:endParaRPr lang="en-IN" sz="2600" dirty="0" smtClean="0">
              <a:solidFill>
                <a:srgbClr val="000000"/>
              </a:solidFill>
              <a:latin typeface="BentonGothic"/>
            </a:endParaRP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>
                <a:solidFill>
                  <a:srgbClr val="000000"/>
                </a:solidFill>
                <a:latin typeface="BentonGothic"/>
              </a:rPr>
              <a:t>has 5 in it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is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between 200 and 500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rounds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to 700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>
                <a:solidFill>
                  <a:srgbClr val="000000"/>
                </a:solidFill>
                <a:latin typeface="BentonGothic"/>
              </a:rPr>
              <a:t>has a sum of digits that are even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is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the smallest three-digit number in the class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22845" y="636847"/>
            <a:ext cx="683685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2800" dirty="0">
                <a:solidFill>
                  <a:srgbClr val="000000"/>
                </a:solidFill>
                <a:latin typeface="BentonGothic"/>
              </a:rPr>
              <a:t>Write a three-digit number.</a:t>
            </a:r>
            <a:endParaRPr lang="en-IN" sz="2800" dirty="0" smtClean="0">
              <a:solidFill>
                <a:srgbClr val="000000"/>
              </a:solidFill>
              <a:latin typeface="BentonGothic"/>
            </a:endParaRPr>
          </a:p>
          <a:p>
            <a:pPr algn="l">
              <a:buClrTx/>
            </a:pPr>
            <a:r>
              <a:rPr lang="en-IN" sz="2800" dirty="0" smtClean="0">
                <a:solidFill>
                  <a:srgbClr val="000000"/>
                </a:solidFill>
                <a:latin typeface="BentonGothic"/>
              </a:rPr>
              <a:t>Match </a:t>
            </a:r>
            <a:r>
              <a:rPr lang="en-IN" sz="2800" dirty="0">
                <a:solidFill>
                  <a:srgbClr val="000000"/>
                </a:solidFill>
                <a:latin typeface="BentonGothic"/>
              </a:rPr>
              <a:t>the </a:t>
            </a:r>
            <a:r>
              <a:rPr lang="en-IN" sz="2800" b="1" u="sng" dirty="0">
                <a:solidFill>
                  <a:srgbClr val="000000"/>
                </a:solidFill>
                <a:latin typeface="BentonGothic"/>
              </a:rPr>
              <a:t>CONDITION</a:t>
            </a:r>
            <a:r>
              <a:rPr lang="en-IN" sz="2800" dirty="0">
                <a:solidFill>
                  <a:srgbClr val="000000"/>
                </a:solidFill>
                <a:latin typeface="BentonGothic"/>
              </a:rPr>
              <a:t> to earn a point.</a:t>
            </a:r>
            <a:endParaRPr lang="en-US" sz="2800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6327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22846" y="1894249"/>
            <a:ext cx="5871654" cy="340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2200" dirty="0">
                <a:solidFill>
                  <a:srgbClr val="000000"/>
                </a:solidFill>
                <a:latin typeface="BentonGothic"/>
              </a:rPr>
              <a:t>Your </a:t>
            </a:r>
            <a:r>
              <a:rPr lang="en-IN" sz="2200" dirty="0" smtClean="0">
                <a:solidFill>
                  <a:srgbClr val="000000"/>
                </a:solidFill>
                <a:latin typeface="BentonGothic"/>
              </a:rPr>
              <a:t>number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200" dirty="0" smtClean="0">
                <a:solidFill>
                  <a:srgbClr val="000000"/>
                </a:solidFill>
                <a:latin typeface="BentonGothic"/>
              </a:rPr>
              <a:t>is the smallest number in </a:t>
            </a:r>
            <a:br>
              <a:rPr lang="en-IN" sz="2200" dirty="0" smtClean="0">
                <a:solidFill>
                  <a:srgbClr val="000000"/>
                </a:solidFill>
                <a:latin typeface="BentonGothic"/>
              </a:rPr>
            </a:br>
            <a:r>
              <a:rPr lang="en-IN" sz="2200" dirty="0" smtClean="0">
                <a:solidFill>
                  <a:srgbClr val="000000"/>
                </a:solidFill>
                <a:latin typeface="BentonGothic"/>
              </a:rPr>
              <a:t>the class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200" dirty="0">
                <a:solidFill>
                  <a:srgbClr val="000000"/>
                </a:solidFill>
                <a:latin typeface="BentonGothic"/>
              </a:rPr>
              <a:t>i</a:t>
            </a:r>
            <a:r>
              <a:rPr lang="en-IN" sz="2200" dirty="0" smtClean="0">
                <a:solidFill>
                  <a:srgbClr val="000000"/>
                </a:solidFill>
                <a:latin typeface="BentonGothic"/>
              </a:rPr>
              <a:t>s </a:t>
            </a:r>
            <a:r>
              <a:rPr lang="en-IN" sz="2200" dirty="0">
                <a:solidFill>
                  <a:srgbClr val="000000"/>
                </a:solidFill>
                <a:latin typeface="BentonGothic"/>
              </a:rPr>
              <a:t>more than 10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200" dirty="0" smtClean="0">
                <a:solidFill>
                  <a:srgbClr val="000000"/>
                </a:solidFill>
                <a:latin typeface="BentonGothic"/>
              </a:rPr>
              <a:t>is </a:t>
            </a:r>
            <a:r>
              <a:rPr lang="en-IN" sz="2200" dirty="0">
                <a:solidFill>
                  <a:srgbClr val="000000"/>
                </a:solidFill>
                <a:latin typeface="BentonGothic"/>
              </a:rPr>
              <a:t>one more than 7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200" dirty="0" smtClean="0">
                <a:solidFill>
                  <a:srgbClr val="000000"/>
                </a:solidFill>
                <a:latin typeface="BentonGothic"/>
              </a:rPr>
              <a:t>is </a:t>
            </a:r>
            <a:r>
              <a:rPr lang="en-IN" sz="2200" dirty="0">
                <a:solidFill>
                  <a:srgbClr val="000000"/>
                </a:solidFill>
                <a:latin typeface="BentonGothic"/>
              </a:rPr>
              <a:t>more than 12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200" dirty="0" smtClean="0">
                <a:solidFill>
                  <a:srgbClr val="000000"/>
                </a:solidFill>
                <a:latin typeface="BentonGothic"/>
              </a:rPr>
              <a:t>is </a:t>
            </a:r>
            <a:r>
              <a:rPr lang="en-IN" sz="2200" dirty="0">
                <a:solidFill>
                  <a:srgbClr val="000000"/>
                </a:solidFill>
                <a:latin typeface="BentonGothic"/>
              </a:rPr>
              <a:t>two more than 4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200" dirty="0" smtClean="0">
                <a:solidFill>
                  <a:srgbClr val="000000"/>
                </a:solidFill>
                <a:latin typeface="BentonGothic"/>
              </a:rPr>
              <a:t>is </a:t>
            </a:r>
            <a:r>
              <a:rPr lang="en-IN" sz="2200" dirty="0">
                <a:solidFill>
                  <a:srgbClr val="000000"/>
                </a:solidFill>
                <a:latin typeface="BentonGothic"/>
              </a:rPr>
              <a:t>between 11 and 16 on a number path</a:t>
            </a:r>
            <a:endParaRPr lang="en-US" sz="22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22845" y="636847"/>
            <a:ext cx="683685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2800" dirty="0">
                <a:solidFill>
                  <a:srgbClr val="000000"/>
                </a:solidFill>
                <a:latin typeface="BentonGothic"/>
              </a:rPr>
              <a:t>Create a number on your ten frames.</a:t>
            </a:r>
          </a:p>
          <a:p>
            <a:pPr algn="l">
              <a:buClrTx/>
            </a:pPr>
            <a:r>
              <a:rPr lang="en-IN" sz="2800" dirty="0" smtClean="0">
                <a:solidFill>
                  <a:srgbClr val="000000"/>
                </a:solidFill>
                <a:latin typeface="BentonGothic"/>
              </a:rPr>
              <a:t>Match </a:t>
            </a:r>
            <a:r>
              <a:rPr lang="en-IN" sz="2800" dirty="0">
                <a:solidFill>
                  <a:srgbClr val="000000"/>
                </a:solidFill>
                <a:latin typeface="BentonGothic"/>
              </a:rPr>
              <a:t>the </a:t>
            </a:r>
            <a:r>
              <a:rPr lang="en-IN" sz="2800" b="1" u="sng" dirty="0">
                <a:solidFill>
                  <a:srgbClr val="000000"/>
                </a:solidFill>
                <a:latin typeface="BentonGothic"/>
              </a:rPr>
              <a:t>CONDITION</a:t>
            </a:r>
            <a:r>
              <a:rPr lang="en-IN" sz="2800" dirty="0">
                <a:solidFill>
                  <a:srgbClr val="000000"/>
                </a:solidFill>
                <a:latin typeface="BentonGothic"/>
              </a:rPr>
              <a:t> to earn a point.</a:t>
            </a:r>
            <a:endParaRPr lang="en-US" sz="2800" dirty="0">
              <a:solidFill>
                <a:srgbClr val="000000"/>
              </a:solidFill>
              <a:latin typeface="BentonGothic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74947"/>
              </p:ext>
            </p:extLst>
          </p:nvPr>
        </p:nvGraphicFramePr>
        <p:xfrm>
          <a:off x="5943600" y="2222500"/>
          <a:ext cx="2082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0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872046" y="1894249"/>
            <a:ext cx="5871654" cy="340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2200" dirty="0">
                <a:solidFill>
                  <a:srgbClr val="000000"/>
                </a:solidFill>
                <a:latin typeface="BentonGothic"/>
              </a:rPr>
              <a:t>Your </a:t>
            </a:r>
            <a:r>
              <a:rPr lang="en-IN" sz="2200" dirty="0" smtClean="0">
                <a:solidFill>
                  <a:srgbClr val="000000"/>
                </a:solidFill>
                <a:latin typeface="BentonGothic"/>
              </a:rPr>
              <a:t>number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200" dirty="0" smtClean="0">
                <a:solidFill>
                  <a:srgbClr val="000000"/>
                </a:solidFill>
                <a:latin typeface="BentonGothic"/>
              </a:rPr>
              <a:t>is </a:t>
            </a:r>
            <a:r>
              <a:rPr lang="en-IN" sz="2200" dirty="0">
                <a:solidFill>
                  <a:srgbClr val="000000"/>
                </a:solidFill>
                <a:latin typeface="BentonGothic"/>
              </a:rPr>
              <a:t>more than 20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200" dirty="0" smtClean="0">
                <a:solidFill>
                  <a:srgbClr val="000000"/>
                </a:solidFill>
                <a:latin typeface="BentonGothic"/>
              </a:rPr>
              <a:t>has </a:t>
            </a:r>
            <a:r>
              <a:rPr lang="en-IN" sz="2200" dirty="0">
                <a:solidFill>
                  <a:srgbClr val="000000"/>
                </a:solidFill>
                <a:latin typeface="BentonGothic"/>
              </a:rPr>
              <a:t>a 6 in it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200" dirty="0" smtClean="0">
                <a:solidFill>
                  <a:srgbClr val="000000"/>
                </a:solidFill>
                <a:latin typeface="BentonGothic"/>
              </a:rPr>
              <a:t>has </a:t>
            </a:r>
            <a:r>
              <a:rPr lang="en-IN" sz="2200" dirty="0">
                <a:solidFill>
                  <a:srgbClr val="000000"/>
                </a:solidFill>
                <a:latin typeface="BentonGothic"/>
              </a:rPr>
              <a:t>8 ones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200" dirty="0" smtClean="0">
                <a:solidFill>
                  <a:srgbClr val="000000"/>
                </a:solidFill>
                <a:latin typeface="BentonGothic"/>
              </a:rPr>
              <a:t>is </a:t>
            </a:r>
            <a:r>
              <a:rPr lang="en-IN" sz="2200" dirty="0">
                <a:solidFill>
                  <a:srgbClr val="000000"/>
                </a:solidFill>
                <a:latin typeface="BentonGothic"/>
              </a:rPr>
              <a:t>close to 100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200" dirty="0" smtClean="0">
                <a:solidFill>
                  <a:srgbClr val="000000"/>
                </a:solidFill>
                <a:latin typeface="BentonGothic"/>
              </a:rPr>
              <a:t>is </a:t>
            </a:r>
            <a:r>
              <a:rPr lang="en-IN" sz="2200" dirty="0">
                <a:solidFill>
                  <a:srgbClr val="000000"/>
                </a:solidFill>
                <a:latin typeface="BentonGothic"/>
              </a:rPr>
              <a:t>between 55 </a:t>
            </a:r>
            <a:r>
              <a:rPr lang="en-IN" sz="2200" dirty="0" smtClean="0">
                <a:solidFill>
                  <a:srgbClr val="000000"/>
                </a:solidFill>
                <a:latin typeface="BentonGothic"/>
              </a:rPr>
              <a:t/>
            </a:r>
            <a:br>
              <a:rPr lang="en-IN" sz="2200" dirty="0" smtClean="0">
                <a:solidFill>
                  <a:srgbClr val="000000"/>
                </a:solidFill>
                <a:latin typeface="BentonGothic"/>
              </a:rPr>
            </a:br>
            <a:r>
              <a:rPr lang="en-IN" sz="2200" dirty="0" smtClean="0">
                <a:solidFill>
                  <a:srgbClr val="000000"/>
                </a:solidFill>
                <a:latin typeface="BentonGothic"/>
              </a:rPr>
              <a:t>and </a:t>
            </a:r>
            <a:r>
              <a:rPr lang="en-IN" sz="2200" dirty="0">
                <a:solidFill>
                  <a:srgbClr val="000000"/>
                </a:solidFill>
                <a:latin typeface="BentonGothic"/>
              </a:rPr>
              <a:t>65</a:t>
            </a:r>
            <a:endParaRPr lang="en-US" sz="22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872045" y="636847"/>
            <a:ext cx="728135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2800" dirty="0">
                <a:solidFill>
                  <a:srgbClr val="000000"/>
                </a:solidFill>
                <a:latin typeface="BentonGothic"/>
              </a:rPr>
              <a:t>Choose a number from the hundred chart.</a:t>
            </a:r>
          </a:p>
          <a:p>
            <a:pPr algn="l">
              <a:buClrTx/>
            </a:pPr>
            <a:r>
              <a:rPr lang="en-IN" sz="2800" dirty="0" smtClean="0">
                <a:solidFill>
                  <a:srgbClr val="000000"/>
                </a:solidFill>
                <a:latin typeface="BentonGothic"/>
              </a:rPr>
              <a:t>Match </a:t>
            </a:r>
            <a:r>
              <a:rPr lang="en-IN" sz="2800" dirty="0">
                <a:solidFill>
                  <a:srgbClr val="000000"/>
                </a:solidFill>
                <a:latin typeface="BentonGothic"/>
              </a:rPr>
              <a:t>the </a:t>
            </a:r>
            <a:r>
              <a:rPr lang="en-IN" sz="2800" b="1" u="sng" dirty="0">
                <a:solidFill>
                  <a:srgbClr val="000000"/>
                </a:solidFill>
                <a:latin typeface="BentonGothic"/>
              </a:rPr>
              <a:t>CONDITION</a:t>
            </a:r>
            <a:r>
              <a:rPr lang="en-IN" sz="2800" dirty="0">
                <a:solidFill>
                  <a:srgbClr val="000000"/>
                </a:solidFill>
                <a:latin typeface="BentonGothic"/>
              </a:rPr>
              <a:t> to earn a point.</a:t>
            </a:r>
            <a:endParaRPr lang="en-US" sz="2800" dirty="0">
              <a:solidFill>
                <a:srgbClr val="000000"/>
              </a:solidFill>
              <a:latin typeface="BentonGothic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608111"/>
              </p:ext>
            </p:extLst>
          </p:nvPr>
        </p:nvGraphicFramePr>
        <p:xfrm>
          <a:off x="4140200" y="2171700"/>
          <a:ext cx="40640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1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2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3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4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5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6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7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8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9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10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11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12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13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14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15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16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17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18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19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20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21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22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23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24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25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26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27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28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29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30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31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32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33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34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35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36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37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38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39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40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41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42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43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44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45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46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47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48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49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50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51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52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53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54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55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56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57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58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59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60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61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62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63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64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65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66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67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68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69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70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71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72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73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74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75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76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77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78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79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80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81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82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83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84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85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86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87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88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89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90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91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92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93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94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95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96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97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98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99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100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5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22846" y="1894249"/>
            <a:ext cx="6227254" cy="340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2600" dirty="0">
                <a:solidFill>
                  <a:srgbClr val="000000"/>
                </a:solidFill>
                <a:latin typeface="BentonGothic"/>
              </a:rPr>
              <a:t>Your </a:t>
            </a:r>
            <a:r>
              <a:rPr lang="en-IN" sz="2600" b="1" u="sng" dirty="0">
                <a:solidFill>
                  <a:srgbClr val="000000"/>
                </a:solidFill>
                <a:latin typeface="BentonGothic"/>
              </a:rPr>
              <a:t>addition fact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 has a</a:t>
            </a:r>
            <a:endParaRPr lang="en-IN" sz="2600" dirty="0" smtClean="0">
              <a:solidFill>
                <a:srgbClr val="000000"/>
              </a:solidFill>
              <a:latin typeface="BentonGothic"/>
            </a:endParaRP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sum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greater than ten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doubles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fact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plus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one fact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make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ten fact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even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sum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make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ten and some more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22845" y="636847"/>
            <a:ext cx="683685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2800" dirty="0">
                <a:solidFill>
                  <a:srgbClr val="000000"/>
                </a:solidFill>
                <a:latin typeface="BentonGothic"/>
              </a:rPr>
              <a:t>Write a basic addition fact.</a:t>
            </a:r>
          </a:p>
          <a:p>
            <a:pPr algn="l">
              <a:buClrTx/>
            </a:pPr>
            <a:r>
              <a:rPr lang="en-IN" sz="2800" dirty="0" smtClean="0">
                <a:solidFill>
                  <a:srgbClr val="000000"/>
                </a:solidFill>
                <a:latin typeface="BentonGothic"/>
              </a:rPr>
              <a:t>Match </a:t>
            </a:r>
            <a:r>
              <a:rPr lang="en-IN" sz="2800" dirty="0">
                <a:solidFill>
                  <a:srgbClr val="000000"/>
                </a:solidFill>
                <a:latin typeface="BentonGothic"/>
              </a:rPr>
              <a:t>the </a:t>
            </a:r>
            <a:r>
              <a:rPr lang="en-IN" sz="2800" b="1" u="sng" dirty="0">
                <a:solidFill>
                  <a:srgbClr val="000000"/>
                </a:solidFill>
                <a:latin typeface="BentonGothic"/>
              </a:rPr>
              <a:t>CONDITION</a:t>
            </a:r>
            <a:r>
              <a:rPr lang="en-IN" sz="2800" dirty="0">
                <a:solidFill>
                  <a:srgbClr val="000000"/>
                </a:solidFill>
                <a:latin typeface="BentonGothic"/>
              </a:rPr>
              <a:t> to earn a point.</a:t>
            </a:r>
            <a:endParaRPr lang="en-US" sz="2800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855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22846" y="1894249"/>
            <a:ext cx="6227254" cy="340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2600" dirty="0">
                <a:solidFill>
                  <a:srgbClr val="000000"/>
                </a:solidFill>
                <a:latin typeface="BentonGothic"/>
              </a:rPr>
              <a:t>Your </a:t>
            </a: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number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has a 5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in it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is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between 200 and 500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rounds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to 700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>
                <a:solidFill>
                  <a:srgbClr val="000000"/>
                </a:solidFill>
                <a:latin typeface="BentonGothic"/>
              </a:rPr>
              <a:t>has an even sum of the </a:t>
            </a: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digits</a:t>
            </a:r>
            <a:endParaRPr lang="en-IN" sz="2600" dirty="0">
              <a:solidFill>
                <a:srgbClr val="000000"/>
              </a:solidFill>
              <a:latin typeface="BentonGothic"/>
            </a:endParaRP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is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the smallest three-digit number in the class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22845" y="636847"/>
            <a:ext cx="683685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2800" dirty="0">
                <a:solidFill>
                  <a:srgbClr val="000000"/>
                </a:solidFill>
                <a:latin typeface="BentonGothic"/>
              </a:rPr>
              <a:t>Write a three-digit number.</a:t>
            </a:r>
          </a:p>
          <a:p>
            <a:pPr algn="l">
              <a:buClrTx/>
            </a:pPr>
            <a:r>
              <a:rPr lang="en-IN" sz="2800" dirty="0" smtClean="0">
                <a:solidFill>
                  <a:srgbClr val="000000"/>
                </a:solidFill>
                <a:latin typeface="BentonGothic"/>
              </a:rPr>
              <a:t>Match </a:t>
            </a:r>
            <a:r>
              <a:rPr lang="en-IN" sz="2800" dirty="0">
                <a:solidFill>
                  <a:srgbClr val="000000"/>
                </a:solidFill>
                <a:latin typeface="BentonGothic"/>
              </a:rPr>
              <a:t>the </a:t>
            </a:r>
            <a:r>
              <a:rPr lang="en-IN" sz="2800" b="1" u="sng" dirty="0">
                <a:solidFill>
                  <a:srgbClr val="000000"/>
                </a:solidFill>
                <a:latin typeface="BentonGothic"/>
              </a:rPr>
              <a:t>CONDITION</a:t>
            </a:r>
            <a:r>
              <a:rPr lang="en-IN" sz="2800" dirty="0">
                <a:solidFill>
                  <a:srgbClr val="000000"/>
                </a:solidFill>
                <a:latin typeface="BentonGothic"/>
              </a:rPr>
              <a:t> to earn a point.</a:t>
            </a:r>
            <a:endParaRPr lang="en-US" sz="2800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088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2"/>
              <p:cNvSpPr txBox="1">
                <a:spLocks/>
              </p:cNvSpPr>
              <p:nvPr/>
            </p:nvSpPr>
            <p:spPr>
              <a:xfrm>
                <a:off x="922846" y="1894249"/>
                <a:ext cx="6836854" cy="34016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0" algn="ctr" rtl="0">
                  <a:lnSpc>
                    <a:spcPct val="100000"/>
                  </a:lnSpc>
                  <a:spcBef>
                    <a:spcPts val="640"/>
                  </a:spcBef>
                  <a:spcAft>
                    <a:spcPts val="0"/>
                  </a:spcAft>
                  <a:buClr>
                    <a:srgbClr val="888888"/>
                  </a:buClr>
                  <a:buSzPts val="3200"/>
                  <a:buFont typeface="Arial"/>
                  <a:buNone/>
                  <a:defRPr sz="32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457200" marR="0" lvl="1" indent="0" algn="ctr" rtl="0">
                  <a:lnSpc>
                    <a:spcPct val="10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rgbClr val="888888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914400" marR="0" lvl="2" indent="0" algn="ctr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888888"/>
                  </a:buClr>
                  <a:buSzPts val="2400"/>
                  <a:buFont typeface="Arial"/>
                  <a:buNone/>
                  <a:defRPr sz="24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371600" marR="0" lvl="3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1828800" marR="0" lvl="4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286000" marR="0" lvl="5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2743200" marR="0" lvl="6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200400" marR="0" lvl="7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3657600" marR="0" lvl="8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algn="l">
                  <a:buClrTx/>
                </a:pPr>
                <a:r>
                  <a:rPr lang="en-IN" sz="2600" dirty="0" smtClean="0">
                    <a:solidFill>
                      <a:srgbClr val="000000"/>
                    </a:solidFill>
                    <a:latin typeface="BentonGothic"/>
                  </a:rPr>
                  <a:t>Your fraction</a:t>
                </a:r>
              </a:p>
              <a:p>
                <a:pPr marL="571500" indent="-571500" algn="l">
                  <a:buClrTx/>
                  <a:buFont typeface="Arial" panose="020B0604020202020204" pitchFamily="34" charset="0"/>
                  <a:buChar char="•"/>
                </a:pPr>
                <a:r>
                  <a:rPr lang="en-IN" sz="2600" dirty="0" smtClean="0">
                    <a:solidFill>
                      <a:srgbClr val="000000"/>
                    </a:solidFill>
                    <a:latin typeface="BentonGothic"/>
                  </a:rPr>
                  <a:t>is </a:t>
                </a:r>
                <a:r>
                  <a:rPr lang="en-IN" sz="2600" dirty="0">
                    <a:solidFill>
                      <a:srgbClr val="000000"/>
                    </a:solidFill>
                    <a:latin typeface="BentonGothic"/>
                  </a:rPr>
                  <a:t>more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2</m:t>
                        </m:r>
                      </m:den>
                    </m:f>
                  </m:oMath>
                </a14:m>
                <a:endParaRPr lang="en-IN" sz="2400" dirty="0">
                  <a:solidFill>
                    <a:srgbClr val="000000"/>
                  </a:solidFill>
                  <a:latin typeface="BentonGothic" pitchFamily="50" charset="0"/>
                </a:endParaRPr>
              </a:p>
              <a:p>
                <a:pPr marL="571500" indent="-571500" algn="l">
                  <a:buClrTx/>
                  <a:buFont typeface="Arial" panose="020B0604020202020204" pitchFamily="34" charset="0"/>
                  <a:buChar char="•"/>
                </a:pPr>
                <a:r>
                  <a:rPr lang="en-IN" sz="2600" dirty="0" smtClean="0">
                    <a:solidFill>
                      <a:srgbClr val="000000"/>
                    </a:solidFill>
                    <a:latin typeface="BentonGothic"/>
                  </a:rPr>
                  <a:t>is </a:t>
                </a:r>
                <a:r>
                  <a:rPr lang="en-IN" sz="2600" dirty="0">
                    <a:solidFill>
                      <a:srgbClr val="000000"/>
                    </a:solidFill>
                    <a:latin typeface="BentonGothic"/>
                  </a:rPr>
                  <a:t>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2</m:t>
                        </m:r>
                      </m:den>
                    </m:f>
                  </m:oMath>
                </a14:m>
                <a:endParaRPr lang="en-IN" sz="2400" dirty="0">
                  <a:solidFill>
                    <a:srgbClr val="000000"/>
                  </a:solidFill>
                  <a:latin typeface="BentonGothic" pitchFamily="50" charset="0"/>
                </a:endParaRPr>
              </a:p>
              <a:p>
                <a:pPr marL="571500" indent="-571500" algn="l">
                  <a:buClrTx/>
                  <a:buFont typeface="Arial" panose="020B0604020202020204" pitchFamily="34" charset="0"/>
                  <a:buChar char="•"/>
                </a:pPr>
                <a:r>
                  <a:rPr lang="en-IN" sz="2600" dirty="0" smtClean="0">
                    <a:solidFill>
                      <a:srgbClr val="000000"/>
                    </a:solidFill>
                    <a:latin typeface="BentonGothic"/>
                  </a:rPr>
                  <a:t>is </a:t>
                </a:r>
                <a:r>
                  <a:rPr lang="en-IN" sz="2600" dirty="0">
                    <a:solidFill>
                      <a:srgbClr val="000000"/>
                    </a:solidFill>
                    <a:latin typeface="BentonGothic"/>
                  </a:rPr>
                  <a:t>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3</m:t>
                        </m:r>
                      </m:den>
                    </m:f>
                  </m:oMath>
                </a14:m>
                <a:endParaRPr lang="en-IN" sz="2400" dirty="0">
                  <a:solidFill>
                    <a:srgbClr val="000000"/>
                  </a:solidFill>
                  <a:latin typeface="BentonGothic" pitchFamily="50" charset="0"/>
                </a:endParaRPr>
              </a:p>
              <a:p>
                <a:pPr marL="571500" indent="-571500" algn="l">
                  <a:buClrTx/>
                  <a:buFont typeface="Arial" panose="020B0604020202020204" pitchFamily="34" charset="0"/>
                  <a:buChar char="•"/>
                </a:pPr>
                <a:r>
                  <a:rPr lang="en-IN" sz="2600" dirty="0" smtClean="0">
                    <a:solidFill>
                      <a:srgbClr val="000000"/>
                    </a:solidFill>
                    <a:latin typeface="BentonGothic"/>
                  </a:rPr>
                  <a:t>is </a:t>
                </a:r>
                <a:r>
                  <a:rPr lang="en-IN" sz="2600" dirty="0">
                    <a:solidFill>
                      <a:srgbClr val="000000"/>
                    </a:solidFill>
                    <a:latin typeface="BentonGothic"/>
                  </a:rPr>
                  <a:t>between 1 and 2</a:t>
                </a:r>
              </a:p>
              <a:p>
                <a:pPr marL="571500" indent="-571500" algn="l">
                  <a:buClrTx/>
                  <a:buFont typeface="Arial" panose="020B0604020202020204" pitchFamily="34" charset="0"/>
                  <a:buChar char="•"/>
                </a:pPr>
                <a:r>
                  <a:rPr lang="en-IN" sz="2600" dirty="0" smtClean="0">
                    <a:solidFill>
                      <a:srgbClr val="000000"/>
                    </a:solidFill>
                    <a:latin typeface="BentonGothic"/>
                  </a:rPr>
                  <a:t>can </a:t>
                </a:r>
                <a:r>
                  <a:rPr lang="en-IN" sz="2600" dirty="0">
                    <a:solidFill>
                      <a:srgbClr val="000000"/>
                    </a:solidFill>
                    <a:latin typeface="BentonGothic"/>
                  </a:rPr>
                  <a:t>be added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2600" dirty="0">
                    <a:solidFill>
                      <a:srgbClr val="000000"/>
                    </a:solidFill>
                    <a:latin typeface="BentonGothic"/>
                  </a:rPr>
                  <a:t>  to make one </a:t>
                </a:r>
                <a:r>
                  <a:rPr lang="en-IN" sz="2600" dirty="0" smtClean="0">
                    <a:solidFill>
                      <a:srgbClr val="000000"/>
                    </a:solidFill>
                    <a:latin typeface="BentonGothic"/>
                  </a:rPr>
                  <a:t>whole</a:t>
                </a:r>
                <a:endParaRPr lang="en-US" sz="2600" dirty="0">
                  <a:solidFill>
                    <a:srgbClr val="000000"/>
                  </a:solidFill>
                  <a:latin typeface="BentonGothic"/>
                </a:endParaRPr>
              </a:p>
            </p:txBody>
          </p:sp>
        </mc:Choice>
        <mc:Fallback xmlns="">
          <p:sp>
            <p:nvSpPr>
              <p:cNvPr id="11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46" y="1894249"/>
                <a:ext cx="6836854" cy="3401651"/>
              </a:xfrm>
              <a:prstGeom prst="rect">
                <a:avLst/>
              </a:prstGeom>
              <a:blipFill rotWithShape="1">
                <a:blip r:embed="rId7"/>
                <a:stretch>
                  <a:fillRect l="-1961" b="-16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ubtitle 2"/>
          <p:cNvSpPr txBox="1">
            <a:spLocks/>
          </p:cNvSpPr>
          <p:nvPr/>
        </p:nvSpPr>
        <p:spPr>
          <a:xfrm>
            <a:off x="922845" y="636847"/>
            <a:ext cx="683685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2800" dirty="0">
                <a:solidFill>
                  <a:srgbClr val="000000"/>
                </a:solidFill>
                <a:latin typeface="BentonGothic"/>
              </a:rPr>
              <a:t>Write a fraction.</a:t>
            </a:r>
          </a:p>
          <a:p>
            <a:pPr algn="l">
              <a:buClrTx/>
            </a:pPr>
            <a:r>
              <a:rPr lang="en-IN" sz="2800" dirty="0" smtClean="0">
                <a:solidFill>
                  <a:srgbClr val="000000"/>
                </a:solidFill>
                <a:latin typeface="BentonGothic"/>
              </a:rPr>
              <a:t>Match </a:t>
            </a:r>
            <a:r>
              <a:rPr lang="en-IN" sz="2800" dirty="0">
                <a:solidFill>
                  <a:srgbClr val="000000"/>
                </a:solidFill>
                <a:latin typeface="BentonGothic"/>
              </a:rPr>
              <a:t>the </a:t>
            </a:r>
            <a:r>
              <a:rPr lang="en-IN" sz="2800" b="1" u="sng" dirty="0">
                <a:solidFill>
                  <a:srgbClr val="000000"/>
                </a:solidFill>
                <a:latin typeface="BentonGothic"/>
              </a:rPr>
              <a:t>CONDITION</a:t>
            </a:r>
            <a:r>
              <a:rPr lang="en-IN" sz="2800" dirty="0">
                <a:solidFill>
                  <a:srgbClr val="000000"/>
                </a:solidFill>
                <a:latin typeface="BentonGothic"/>
              </a:rPr>
              <a:t> to earn a point.</a:t>
            </a:r>
            <a:endParaRPr lang="en-US" sz="2800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20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22846" y="1894249"/>
            <a:ext cx="6836854" cy="340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2600" dirty="0">
                <a:solidFill>
                  <a:srgbClr val="000000"/>
                </a:solidFill>
                <a:latin typeface="BentonGothic"/>
              </a:rPr>
              <a:t>Your decimal</a:t>
            </a:r>
            <a:endParaRPr lang="en-IN" sz="2600" dirty="0" smtClean="0">
              <a:solidFill>
                <a:srgbClr val="000000"/>
              </a:solidFill>
              <a:latin typeface="BentonGothic"/>
            </a:endParaRP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is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between 5 and 6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has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a two in it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has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8 hundredths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has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no hundredths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has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no tenths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22845" y="636847"/>
            <a:ext cx="683685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2800" dirty="0">
                <a:solidFill>
                  <a:srgbClr val="000000"/>
                </a:solidFill>
                <a:latin typeface="BentonGothic"/>
              </a:rPr>
              <a:t>Write a decimal number less than 10.</a:t>
            </a:r>
          </a:p>
          <a:p>
            <a:pPr algn="l">
              <a:buClrTx/>
            </a:pPr>
            <a:r>
              <a:rPr lang="en-IN" sz="2800" dirty="0" smtClean="0">
                <a:solidFill>
                  <a:srgbClr val="000000"/>
                </a:solidFill>
                <a:latin typeface="BentonGothic"/>
              </a:rPr>
              <a:t>Match </a:t>
            </a:r>
            <a:r>
              <a:rPr lang="en-IN" sz="2800" dirty="0">
                <a:solidFill>
                  <a:srgbClr val="000000"/>
                </a:solidFill>
                <a:latin typeface="BentonGothic"/>
              </a:rPr>
              <a:t>the </a:t>
            </a:r>
            <a:r>
              <a:rPr lang="en-IN" sz="2800" b="1" u="sng" dirty="0">
                <a:solidFill>
                  <a:srgbClr val="000000"/>
                </a:solidFill>
                <a:latin typeface="BentonGothic"/>
              </a:rPr>
              <a:t>CONDITION</a:t>
            </a:r>
            <a:r>
              <a:rPr lang="en-IN" sz="2800" dirty="0">
                <a:solidFill>
                  <a:srgbClr val="000000"/>
                </a:solidFill>
                <a:latin typeface="BentonGothic"/>
              </a:rPr>
              <a:t> to earn a point.</a:t>
            </a:r>
            <a:endParaRPr lang="en-US" sz="2800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281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22846" y="2300649"/>
            <a:ext cx="6836854" cy="340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2600" dirty="0">
                <a:solidFill>
                  <a:srgbClr val="000000"/>
                </a:solidFill>
                <a:latin typeface="BentonGothic"/>
              </a:rPr>
              <a:t>Your number</a:t>
            </a:r>
            <a:endParaRPr lang="en-IN" sz="2600" dirty="0" smtClean="0">
              <a:solidFill>
                <a:srgbClr val="000000"/>
              </a:solidFill>
              <a:latin typeface="BentonGothic"/>
            </a:endParaRP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rounds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to </a:t>
            </a: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80</a:t>
            </a:r>
            <a:endParaRPr lang="en-IN" sz="2600" dirty="0">
              <a:solidFill>
                <a:srgbClr val="000000"/>
              </a:solidFill>
              <a:latin typeface="BentonGothic"/>
            </a:endParaRP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has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a 4 in </a:t>
            </a: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it</a:t>
            </a:r>
            <a:endParaRPr lang="en-IN" sz="2600" dirty="0">
              <a:solidFill>
                <a:srgbClr val="000000"/>
              </a:solidFill>
              <a:latin typeface="BentonGothic"/>
            </a:endParaRP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is even</a:t>
            </a:r>
            <a:endParaRPr lang="en-IN" sz="2600" dirty="0">
              <a:solidFill>
                <a:srgbClr val="000000"/>
              </a:solidFill>
              <a:latin typeface="BentonGothic"/>
            </a:endParaRP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is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the largest number in the </a:t>
            </a: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class</a:t>
            </a:r>
            <a:endParaRPr lang="en-IN" sz="2600" dirty="0">
              <a:solidFill>
                <a:srgbClr val="000000"/>
              </a:solidFill>
              <a:latin typeface="BentonGothic"/>
            </a:endParaRP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is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close to </a:t>
            </a: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22845" y="852747"/>
            <a:ext cx="715435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2800" dirty="0">
                <a:solidFill>
                  <a:srgbClr val="000000"/>
                </a:solidFill>
                <a:latin typeface="BentonGothic"/>
              </a:rPr>
              <a:t>Write a number less than 100.</a:t>
            </a:r>
          </a:p>
          <a:p>
            <a:pPr algn="l">
              <a:buClrTx/>
            </a:pPr>
            <a:r>
              <a:rPr lang="en-IN" sz="2800" dirty="0" smtClean="0">
                <a:solidFill>
                  <a:srgbClr val="000000"/>
                </a:solidFill>
                <a:latin typeface="BentonGothic"/>
              </a:rPr>
              <a:t>Match </a:t>
            </a:r>
            <a:r>
              <a:rPr lang="en-IN" sz="2800" dirty="0">
                <a:solidFill>
                  <a:srgbClr val="000000"/>
                </a:solidFill>
                <a:latin typeface="BentonGothic"/>
              </a:rPr>
              <a:t>the </a:t>
            </a:r>
            <a:r>
              <a:rPr lang="en-IN" sz="2800" b="1" u="sng" dirty="0">
                <a:solidFill>
                  <a:srgbClr val="000000"/>
                </a:solidFill>
                <a:latin typeface="BentonGothic"/>
              </a:rPr>
              <a:t>CONDITION</a:t>
            </a:r>
            <a:r>
              <a:rPr lang="en-IN" sz="2800" dirty="0">
                <a:solidFill>
                  <a:srgbClr val="000000"/>
                </a:solidFill>
                <a:latin typeface="BentonGothic"/>
              </a:rPr>
              <a:t> to earn a point.</a:t>
            </a:r>
            <a:br>
              <a:rPr lang="en-IN" sz="2800" dirty="0">
                <a:solidFill>
                  <a:srgbClr val="000000"/>
                </a:solidFill>
                <a:latin typeface="BentonGothic"/>
              </a:rPr>
            </a:br>
            <a:r>
              <a:rPr lang="en-IN" sz="2800" b="1" dirty="0">
                <a:solidFill>
                  <a:srgbClr val="000000"/>
                </a:solidFill>
                <a:latin typeface="BentonGothic"/>
              </a:rPr>
              <a:t>Then pass your number to someone else.</a:t>
            </a:r>
            <a:endParaRPr lang="en-US" sz="2800" b="1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96751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22846" y="2300649"/>
            <a:ext cx="6836854" cy="340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2600" dirty="0">
                <a:solidFill>
                  <a:srgbClr val="000000"/>
                </a:solidFill>
                <a:latin typeface="BentonGothic"/>
              </a:rPr>
              <a:t>Your number</a:t>
            </a:r>
            <a:endParaRPr lang="en-IN" sz="2600" dirty="0" smtClean="0">
              <a:solidFill>
                <a:srgbClr val="000000"/>
              </a:solidFill>
              <a:latin typeface="BentonGothic"/>
            </a:endParaRP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has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eight ones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is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larger than 50 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is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between 70 and 90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is </a:t>
            </a:r>
            <a:r>
              <a:rPr lang="en-IN" sz="2600" dirty="0">
                <a:solidFill>
                  <a:srgbClr val="000000"/>
                </a:solidFill>
                <a:latin typeface="BentonGothic"/>
              </a:rPr>
              <a:t>20 or more less than your </a:t>
            </a: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partner</a:t>
            </a:r>
            <a:endParaRPr lang="en-IN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22845" y="852747"/>
            <a:ext cx="7491812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2800" dirty="0">
                <a:solidFill>
                  <a:srgbClr val="000000"/>
                </a:solidFill>
                <a:latin typeface="BentonGothic"/>
              </a:rPr>
              <a:t>Write a number less than 100.</a:t>
            </a:r>
          </a:p>
          <a:p>
            <a:pPr algn="l">
              <a:buClrTx/>
            </a:pPr>
            <a:r>
              <a:rPr lang="en-IN" sz="2800" dirty="0" smtClean="0">
                <a:solidFill>
                  <a:srgbClr val="000000"/>
                </a:solidFill>
                <a:latin typeface="BentonGothic"/>
              </a:rPr>
              <a:t>Stand </a:t>
            </a:r>
            <a:r>
              <a:rPr lang="en-IN" sz="2800" dirty="0">
                <a:solidFill>
                  <a:srgbClr val="000000"/>
                </a:solidFill>
                <a:latin typeface="BentonGothic"/>
              </a:rPr>
              <a:t>up if you meet the </a:t>
            </a:r>
            <a:r>
              <a:rPr lang="en-IN" sz="2800" b="1" u="sng" dirty="0" smtClean="0">
                <a:solidFill>
                  <a:srgbClr val="000000"/>
                </a:solidFill>
                <a:latin typeface="BentonGothic"/>
              </a:rPr>
              <a:t>CONDITION</a:t>
            </a:r>
            <a:r>
              <a:rPr lang="en-IN" sz="2800" dirty="0" smtClean="0">
                <a:solidFill>
                  <a:srgbClr val="000000"/>
                </a:solidFill>
                <a:latin typeface="BentonGothic"/>
              </a:rPr>
              <a:t>. </a:t>
            </a:r>
            <a:r>
              <a:rPr lang="en-IN" sz="2800" dirty="0">
                <a:solidFill>
                  <a:srgbClr val="000000"/>
                </a:solidFill>
                <a:latin typeface="BentonGothic"/>
              </a:rPr>
              <a:t/>
            </a:r>
            <a:br>
              <a:rPr lang="en-IN" sz="2800" dirty="0">
                <a:solidFill>
                  <a:srgbClr val="000000"/>
                </a:solidFill>
                <a:latin typeface="BentonGothic"/>
              </a:rPr>
            </a:br>
            <a:r>
              <a:rPr lang="en-IN" sz="2800" dirty="0">
                <a:solidFill>
                  <a:srgbClr val="000000"/>
                </a:solidFill>
                <a:latin typeface="BentonGothic"/>
              </a:rPr>
              <a:t>Sit down if you don’t meet the </a:t>
            </a:r>
            <a:r>
              <a:rPr lang="en-IN" sz="2800" b="1" u="sng" dirty="0" smtClean="0">
                <a:solidFill>
                  <a:srgbClr val="000000"/>
                </a:solidFill>
                <a:latin typeface="BentonGothic"/>
              </a:rPr>
              <a:t>CONDITION</a:t>
            </a:r>
            <a:r>
              <a:rPr lang="en-IN" sz="2800" dirty="0" smtClean="0">
                <a:solidFill>
                  <a:srgbClr val="000000"/>
                </a:solidFill>
                <a:latin typeface="BentonGothic"/>
              </a:rPr>
              <a:t>.</a:t>
            </a:r>
            <a:endParaRPr lang="en-US" sz="2800" b="1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826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431</Words>
  <Application>Microsoft Office PowerPoint</Application>
  <PresentationFormat>On-screen Show (4:3)</PresentationFormat>
  <Paragraphs>191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BentonGothic</vt:lpstr>
      <vt:lpstr>Calibri</vt:lpstr>
      <vt:lpstr>Cambria Math</vt:lpstr>
      <vt:lpstr>Colby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Prabu Radhakrishnan, Integra-PDY, IN</dc:creator>
  <cp:lastModifiedBy>Jeya Keerthi Santhana Raj</cp:lastModifiedBy>
  <cp:revision>64</cp:revision>
  <cp:lastPrinted>2019-05-10T08:55:52Z</cp:lastPrinted>
  <dcterms:modified xsi:type="dcterms:W3CDTF">2019-07-31T11:06:08Z</dcterms:modified>
</cp:coreProperties>
</file>