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2"/>
    <p:restoredTop sz="96327"/>
  </p:normalViewPr>
  <p:slideViewPr>
    <p:cSldViewPr snapToGrid="0" snapToObjects="1" showGuides="1">
      <p:cViewPr varScale="1">
        <p:scale>
          <a:sx n="102" d="100"/>
          <a:sy n="102" d="100"/>
        </p:scale>
        <p:origin x="2436" y="5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116404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98579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91311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98462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07549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2BECA-56F3-7E40-BEE9-50225673ED4A}"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98032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2BECA-56F3-7E40-BEE9-50225673ED4A}"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84028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2BECA-56F3-7E40-BEE9-50225673ED4A}"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71638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BECA-56F3-7E40-BEE9-50225673ED4A}"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249734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E2BECA-56F3-7E40-BEE9-50225673ED4A}"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189183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E2BECA-56F3-7E40-BEE9-50225673ED4A}"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34782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3E2BECA-56F3-7E40-BEE9-50225673ED4A}" type="datetimeFigureOut">
              <a:rPr lang="en-US" smtClean="0"/>
              <a:t>3/26/2021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BE02644-7711-4F42-A64B-0627D6A34B01}" type="slidenum">
              <a:rPr lang="en-US" smtClean="0"/>
              <a:t>‹#›</a:t>
            </a:fld>
            <a:endParaRPr lang="en-US"/>
          </a:p>
        </p:txBody>
      </p:sp>
    </p:spTree>
    <p:extLst>
      <p:ext uri="{BB962C8B-B14F-4D97-AF65-F5344CB8AC3E}">
        <p14:creationId xmlns:p14="http://schemas.microsoft.com/office/powerpoint/2010/main" val="367713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9BC8-B7B5-E84E-8901-F6337F3A72C3}"/>
              </a:ext>
            </a:extLst>
          </p:cNvPr>
          <p:cNvSpPr>
            <a:spLocks noGrp="1"/>
          </p:cNvSpPr>
          <p:nvPr>
            <p:ph type="ctrTitle"/>
          </p:nvPr>
        </p:nvSpPr>
        <p:spPr/>
        <p:txBody>
          <a:bodyPr/>
          <a:lstStyle/>
          <a:p>
            <a:endParaRPr lang="en-US"/>
          </a:p>
        </p:txBody>
      </p:sp>
      <p:sp>
        <p:nvSpPr>
          <p:cNvPr id="4" name="Rectangle 3">
            <a:extLst>
              <a:ext uri="{FF2B5EF4-FFF2-40B4-BE49-F238E27FC236}">
                <a16:creationId xmlns:a16="http://schemas.microsoft.com/office/drawing/2014/main" id="{74ED42B9-99A5-9A46-AFB4-DF9ED8AFF9F2}"/>
              </a:ext>
            </a:extLst>
          </p:cNvPr>
          <p:cNvSpPr/>
          <p:nvPr/>
        </p:nvSpPr>
        <p:spPr>
          <a:xfrm>
            <a:off x="268941" y="225911"/>
            <a:ext cx="6408950" cy="763793"/>
          </a:xfrm>
          <a:prstGeom prst="rect">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Partial Sums Strategy</a:t>
            </a:r>
          </a:p>
        </p:txBody>
      </p:sp>
      <p:sp>
        <p:nvSpPr>
          <p:cNvPr id="5" name="Rectangle 4">
            <a:extLst>
              <a:ext uri="{FF2B5EF4-FFF2-40B4-BE49-F238E27FC236}">
                <a16:creationId xmlns:a16="http://schemas.microsoft.com/office/drawing/2014/main" id="{90F22204-B7F2-8D41-BE70-1FB5BE533320}"/>
              </a:ext>
            </a:extLst>
          </p:cNvPr>
          <p:cNvSpPr/>
          <p:nvPr/>
        </p:nvSpPr>
        <p:spPr>
          <a:xfrm>
            <a:off x="268941" y="1151067"/>
            <a:ext cx="6408950" cy="7767021"/>
          </a:xfrm>
          <a:prstGeom prst="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1200" dirty="0"/>
          </a:p>
          <a:p>
            <a:r>
              <a:rPr lang="en-US" sz="1400" b="1" dirty="0">
                <a:solidFill>
                  <a:schemeClr val="tx1"/>
                </a:solidFill>
              </a:rPr>
              <a:t>How It Works:</a:t>
            </a:r>
            <a:r>
              <a:rPr lang="en-US" sz="1400" dirty="0">
                <a:solidFill>
                  <a:schemeClr val="tx1"/>
                </a:solidFill>
              </a:rPr>
              <a:t> We can break apart addends in different ways. We add the parts to find partial sums. Then, we can add the partial sums together to find the answer.</a:t>
            </a:r>
          </a:p>
          <a:p>
            <a:endParaRPr lang="en-US" sz="1400" dirty="0">
              <a:solidFill>
                <a:schemeClr val="tx1"/>
              </a:solidFill>
            </a:endParaRPr>
          </a:p>
          <a:p>
            <a:pPr marL="342900" indent="-342900">
              <a:buAutoNum type="arabicPeriod"/>
            </a:pPr>
            <a:r>
              <a:rPr lang="en-US" sz="1400" dirty="0">
                <a:solidFill>
                  <a:schemeClr val="tx1"/>
                </a:solidFill>
              </a:rPr>
              <a:t>Choose how to break apart the addends.</a:t>
            </a:r>
          </a:p>
          <a:p>
            <a:pPr marL="342900" indent="-342900">
              <a:buAutoNum type="arabicPeriod"/>
            </a:pPr>
            <a:r>
              <a:rPr lang="en-US" sz="1400" dirty="0">
                <a:solidFill>
                  <a:schemeClr val="tx1"/>
                </a:solidFill>
              </a:rPr>
              <a:t>Add the parts to find each partial sum.</a:t>
            </a:r>
          </a:p>
          <a:p>
            <a:pPr marL="342900" indent="-342900">
              <a:buAutoNum type="arabicPeriod"/>
            </a:pPr>
            <a:r>
              <a:rPr lang="en-US" sz="1400" dirty="0">
                <a:solidFill>
                  <a:schemeClr val="tx1"/>
                </a:solidFill>
              </a:rPr>
              <a:t>Add the partial sums.</a:t>
            </a:r>
          </a:p>
          <a:p>
            <a:pPr marL="342900" indent="-342900">
              <a:buAutoNum type="arabicPeriod"/>
            </a:pPr>
            <a:endParaRPr lang="en-US" sz="1400" dirty="0">
              <a:solidFill>
                <a:schemeClr val="tx1"/>
              </a:solidFill>
            </a:endParaRPr>
          </a:p>
          <a:p>
            <a:r>
              <a:rPr lang="en-US" sz="1400" dirty="0">
                <a:solidFill>
                  <a:schemeClr val="tx1"/>
                </a:solidFill>
              </a:rPr>
              <a:t>The left example shows that 477 + 258 can be broken apart by place value. Add the hundreds together, add the tens together, then add the ones together. Then, each of those partial sums is added to find the answer to the original problem. </a:t>
            </a:r>
          </a:p>
          <a:p>
            <a:endParaRPr lang="en-US" sz="1400" dirty="0">
              <a:solidFill>
                <a:schemeClr val="tx1"/>
              </a:solidFill>
            </a:endParaRPr>
          </a:p>
          <a:p>
            <a:r>
              <a:rPr lang="en-US" sz="1400" dirty="0">
                <a:solidFill>
                  <a:schemeClr val="tx1"/>
                </a:solidFill>
              </a:rPr>
              <a:t>The right example isn’t broken apart by place value because the person noticed that 42 and 58 make a hundred and broke apart the addends differently.</a:t>
            </a:r>
          </a:p>
          <a:p>
            <a:endParaRPr lang="en-US" sz="1400" dirty="0">
              <a:solidFill>
                <a:schemeClr val="tx1"/>
              </a:solidFill>
            </a:endParaRPr>
          </a:p>
          <a:p>
            <a:r>
              <a:rPr lang="en-US" sz="1400" b="1" dirty="0">
                <a:solidFill>
                  <a:schemeClr val="tx1"/>
                </a:solidFill>
              </a:rPr>
              <a:t>When It’s Useful: </a:t>
            </a:r>
            <a:r>
              <a:rPr lang="en-US" sz="1400" dirty="0">
                <a:solidFill>
                  <a:schemeClr val="tx1"/>
                </a:solidFill>
              </a:rPr>
              <a:t>This strategy is useful unless another strategy can be applied more efficiently. </a:t>
            </a:r>
          </a:p>
          <a:p>
            <a:endParaRPr lang="en-US" sz="1400" dirty="0"/>
          </a:p>
          <a:p>
            <a:endParaRPr lang="en-US" sz="1200" dirty="0"/>
          </a:p>
        </p:txBody>
      </p:sp>
      <p:pic>
        <p:nvPicPr>
          <p:cNvPr id="6" name="Picture 5" descr="Diagram&#10;&#10;Description automatically generated">
            <a:extLst>
              <a:ext uri="{FF2B5EF4-FFF2-40B4-BE49-F238E27FC236}">
                <a16:creationId xmlns:a16="http://schemas.microsoft.com/office/drawing/2014/main" id="{19A5E7C8-60B8-6848-B022-75960F3BB24E}"/>
              </a:ext>
            </a:extLst>
          </p:cNvPr>
          <p:cNvPicPr>
            <a:picLocks noChangeAspect="1"/>
          </p:cNvPicPr>
          <p:nvPr/>
        </p:nvPicPr>
        <p:blipFill>
          <a:blip r:embed="rId2"/>
          <a:stretch>
            <a:fillRect/>
          </a:stretch>
        </p:blipFill>
        <p:spPr>
          <a:xfrm>
            <a:off x="567286" y="4841314"/>
            <a:ext cx="2339404" cy="3802029"/>
          </a:xfrm>
          <a:prstGeom prst="rect">
            <a:avLst/>
          </a:prstGeom>
          <a:ln>
            <a:solidFill>
              <a:schemeClr val="tx1"/>
            </a:solidFill>
          </a:ln>
        </p:spPr>
      </p:pic>
      <p:pic>
        <p:nvPicPr>
          <p:cNvPr id="8" name="Picture 7" descr="Diagram&#10;&#10;Description automatically generated">
            <a:extLst>
              <a:ext uri="{FF2B5EF4-FFF2-40B4-BE49-F238E27FC236}">
                <a16:creationId xmlns:a16="http://schemas.microsoft.com/office/drawing/2014/main" id="{A8DBF174-9A92-E74F-BFC3-BF31502926F1}"/>
              </a:ext>
            </a:extLst>
          </p:cNvPr>
          <p:cNvPicPr>
            <a:picLocks noChangeAspect="1"/>
          </p:cNvPicPr>
          <p:nvPr/>
        </p:nvPicPr>
        <p:blipFill>
          <a:blip r:embed="rId3"/>
          <a:stretch>
            <a:fillRect/>
          </a:stretch>
        </p:blipFill>
        <p:spPr>
          <a:xfrm>
            <a:off x="3951311" y="4889630"/>
            <a:ext cx="2339404" cy="3737533"/>
          </a:xfrm>
          <a:prstGeom prst="rect">
            <a:avLst/>
          </a:prstGeom>
          <a:ln>
            <a:solidFill>
              <a:schemeClr val="tx1"/>
            </a:solidFill>
          </a:ln>
        </p:spPr>
      </p:pic>
    </p:spTree>
    <p:extLst>
      <p:ext uri="{BB962C8B-B14F-4D97-AF65-F5344CB8AC3E}">
        <p14:creationId xmlns:p14="http://schemas.microsoft.com/office/powerpoint/2010/main" val="4781224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155</Words>
  <Application>Microsoft Office PowerPoint</Application>
  <PresentationFormat>Letter Paper (8.5x11 in)</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 SanGiovanni</dc:creator>
  <cp:lastModifiedBy>Christina West</cp:lastModifiedBy>
  <cp:revision>63</cp:revision>
  <dcterms:created xsi:type="dcterms:W3CDTF">2021-01-10T13:40:23Z</dcterms:created>
  <dcterms:modified xsi:type="dcterms:W3CDTF">2021-03-26T23:08:34Z</dcterms:modified>
</cp:coreProperties>
</file>