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0598" autoAdjust="0"/>
  </p:normalViewPr>
  <p:slideViewPr>
    <p:cSldViewPr snapToGrid="0">
      <p:cViewPr varScale="1">
        <p:scale>
          <a:sx n="95" d="100"/>
          <a:sy n="95" d="100"/>
        </p:scale>
        <p:origin x="4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3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86197" rIns="86197" bIns="86197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1056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2112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3168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4224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528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6336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739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844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97" tIns="43087" rIns="86197" bIns="43087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62112">
              <a:buSzTx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959837" y="2134218"/>
            <a:ext cx="7153206" cy="2623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73 and 48</a:t>
            </a:r>
          </a:p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are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BIG numbers </a:t>
            </a:r>
          </a:p>
          <a:p>
            <a:pPr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when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623843" y="2558914"/>
            <a:ext cx="7924527" cy="174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73 and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48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are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SMALL numbers when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3144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623843" y="2549082"/>
            <a:ext cx="7924527" cy="175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12 and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8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are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BIG numbers when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98462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623843" y="2539250"/>
            <a:ext cx="7924527" cy="1779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580 and 2,000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  <a:p>
            <a:pPr>
              <a:buClrTx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are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SMALL numbers when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89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524331" y="2696483"/>
            <a:ext cx="6095339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number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of 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cupcakes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number </a:t>
            </a:r>
            <a:r>
              <a:rPr lang="en-US" sz="4400" dirty="0">
                <a:solidFill>
                  <a:srgbClr val="000000"/>
                </a:solidFill>
                <a:latin typeface="BentonGothic"/>
              </a:rPr>
              <a:t>of </a:t>
            </a: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dogs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000000"/>
                </a:solidFill>
                <a:latin typeface="BentonGothic"/>
              </a:rPr>
              <a:t>number of people </a:t>
            </a:r>
            <a:r>
              <a:rPr lang="en-US" sz="4400" dirty="0">
                <a:solidFill>
                  <a:srgbClr val="000000"/>
                </a:solidFill>
                <a:latin typeface="BentonGothic"/>
              </a:rPr>
              <a:t>at a movie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14400" y="1017847"/>
            <a:ext cx="7315200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4400" b="1" u="sng" dirty="0">
                <a:solidFill>
                  <a:srgbClr val="000000"/>
                </a:solidFill>
                <a:latin typeface="BentonGothic"/>
              </a:rPr>
              <a:t>73 is </a:t>
            </a:r>
            <a:r>
              <a:rPr lang="en-IN" sz="4400" b="1" u="sng" dirty="0" smtClean="0">
                <a:solidFill>
                  <a:srgbClr val="000000"/>
                </a:solidFill>
                <a:latin typeface="BentonGothic"/>
              </a:rPr>
              <a:t>BIG </a:t>
            </a:r>
            <a:r>
              <a:rPr lang="en-IN" sz="4400" b="1" u="sng" dirty="0">
                <a:solidFill>
                  <a:srgbClr val="000000"/>
                </a:solidFill>
                <a:latin typeface="BentonGothic"/>
              </a:rPr>
              <a:t>or </a:t>
            </a:r>
            <a:r>
              <a:rPr lang="en-IN" sz="4400" b="1" u="sng" dirty="0" smtClean="0">
                <a:solidFill>
                  <a:srgbClr val="000000"/>
                </a:solidFill>
                <a:latin typeface="BentonGothic"/>
              </a:rPr>
              <a:t>SMALL </a:t>
            </a:r>
            <a:r>
              <a:rPr lang="en-IN" sz="4400" b="1" u="sng" dirty="0">
                <a:solidFill>
                  <a:srgbClr val="000000"/>
                </a:solidFill>
                <a:latin typeface="BentonGothic"/>
              </a:rPr>
              <a:t>when describing the</a:t>
            </a:r>
            <a:endParaRPr lang="en-US" sz="4400" b="1" u="sng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79305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623843" y="3215286"/>
            <a:ext cx="7924527" cy="106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b="1" u="sng" dirty="0">
                <a:solidFill>
                  <a:srgbClr val="000000"/>
                </a:solidFill>
                <a:latin typeface="BentonGothic"/>
              </a:rPr>
              <a:t>16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 movies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023640" y="1662528"/>
            <a:ext cx="7153206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b="1" u="sng" dirty="0">
                <a:solidFill>
                  <a:srgbClr val="000000"/>
                </a:solidFill>
                <a:latin typeface="BentonGothic"/>
              </a:rPr>
              <a:t>73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 crayons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9659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623843" y="3215286"/>
            <a:ext cx="7924527" cy="106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b="1" u="sng" dirty="0" smtClean="0">
                <a:solidFill>
                  <a:srgbClr val="000000"/>
                </a:solidFill>
                <a:latin typeface="BentonGothic"/>
              </a:rPr>
              <a:t>500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lightbulbs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023640" y="1662528"/>
            <a:ext cx="7153206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4400" b="1" u="sng" dirty="0" smtClean="0">
                <a:solidFill>
                  <a:srgbClr val="000000"/>
                </a:solidFill>
                <a:latin typeface="BentonGothic"/>
              </a:rPr>
              <a:t>100</a:t>
            </a:r>
            <a:r>
              <a:rPr lang="en-IN" sz="4400" dirty="0" smtClean="0">
                <a:solidFill>
                  <a:srgbClr val="000000"/>
                </a:solidFill>
                <a:latin typeface="BentonGothic"/>
              </a:rPr>
              <a:t> </a:t>
            </a:r>
            <a:r>
              <a:rPr lang="en-IN" sz="4400" dirty="0">
                <a:solidFill>
                  <a:srgbClr val="000000"/>
                </a:solidFill>
                <a:latin typeface="BentonGothic"/>
              </a:rPr>
              <a:t>pennies</a:t>
            </a:r>
            <a:endParaRPr lang="en-US" sz="44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86891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214792" y="2275249"/>
            <a:ext cx="6734080" cy="2783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4400" dirty="0">
                <a:solidFill>
                  <a:srgbClr val="000000"/>
                </a:solidFill>
                <a:latin typeface="BentonGothic"/>
              </a:rPr>
              <a:t>number of pounds</a:t>
            </a:r>
            <a:endParaRPr lang="en-IN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BentonGothic"/>
              </a:rPr>
              <a:t>number of miles</a:t>
            </a:r>
            <a:endParaRPr lang="en-US" sz="44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BentonGothic"/>
              </a:rPr>
              <a:t>of a cookie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ubtitle 2"/>
              <p:cNvSpPr txBox="1">
                <a:spLocks/>
              </p:cNvSpPr>
              <p:nvPr/>
            </p:nvSpPr>
            <p:spPr>
              <a:xfrm>
                <a:off x="1363058" y="1017847"/>
                <a:ext cx="6417885" cy="9524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:r>
                  <a:rPr lang="en-IN" sz="4400" dirty="0" smtClean="0">
                    <a:solidFill>
                      <a:srgbClr val="000000"/>
                    </a:solidFill>
                    <a:latin typeface="BentonGothic" pitchFamily="50" charset="0"/>
                  </a:rPr>
                  <a:t>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42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200" b="0" i="0" dirty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200" b="0" i="0" dirty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IN" sz="4400" dirty="0">
                    <a:solidFill>
                      <a:srgbClr val="000000"/>
                    </a:solidFill>
                    <a:latin typeface="BentonGothic" pitchFamily="50" charset="0"/>
                  </a:rPr>
                  <a:t>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 pitchFamily="50" charset="0"/>
                  </a:rPr>
                  <a:t>BIG or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SMALL?</a:t>
                </a:r>
                <a:endParaRPr lang="en-US" sz="4400" dirty="0">
                  <a:solidFill>
                    <a:srgbClr val="000000"/>
                  </a:solidFill>
                  <a:latin typeface="BentonGothic"/>
                </a:endParaRPr>
              </a:p>
            </p:txBody>
          </p:sp>
        </mc:Choice>
        <mc:Fallback xmlns="">
          <p:sp>
            <p:nvSpPr>
              <p:cNvPr id="12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058" y="1017847"/>
                <a:ext cx="6417885" cy="952488"/>
              </a:xfrm>
              <a:prstGeom prst="rect">
                <a:avLst/>
              </a:prstGeom>
              <a:blipFill rotWithShape="1">
                <a:blip r:embed="rId7"/>
                <a:stretch>
                  <a:fillRect b="-493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3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ubtitle 2"/>
              <p:cNvSpPr txBox="1">
                <a:spLocks/>
              </p:cNvSpPr>
              <p:nvPr/>
            </p:nvSpPr>
            <p:spPr>
              <a:xfrm>
                <a:off x="964191" y="3185484"/>
                <a:ext cx="7322649" cy="21880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IN" sz="4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200" i="0" dirty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200" i="0" dirty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den>
                    </m:f>
                    <m:r>
                      <a:rPr lang="en-US" sz="4200" i="1" dirty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IN" sz="4400" dirty="0">
                    <a:solidFill>
                      <a:srgbClr val="000000"/>
                    </a:solidFill>
                    <a:latin typeface="BentonGothic"/>
                  </a:rPr>
                  <a:t>is a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SMALL number </a:t>
                </a:r>
                <a:r>
                  <a:rPr lang="en-IN" sz="4400" dirty="0">
                    <a:solidFill>
                      <a:srgbClr val="000000"/>
                    </a:solidFill>
                    <a:latin typeface="BentonGothic"/>
                  </a:rPr>
                  <a:t>when it is _____.</a:t>
                </a:r>
                <a:endParaRPr lang="en-US" sz="4400" dirty="0">
                  <a:solidFill>
                    <a:srgbClr val="000000"/>
                  </a:solidFill>
                  <a:latin typeface="BentonGothic"/>
                </a:endParaRPr>
              </a:p>
            </p:txBody>
          </p:sp>
        </mc:Choice>
        <mc:Fallback xmlns="">
          <p:sp>
            <p:nvSpPr>
              <p:cNvPr id="21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91" y="3185484"/>
                <a:ext cx="7322649" cy="2188009"/>
              </a:xfrm>
              <a:prstGeom prst="rect">
                <a:avLst/>
              </a:prstGeom>
              <a:blipFill rotWithShape="1">
                <a:blip r:embed="rId7"/>
                <a:stretch>
                  <a:fillRect r="-5495" b="-39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ubtitle 2"/>
              <p:cNvSpPr txBox="1">
                <a:spLocks/>
              </p:cNvSpPr>
              <p:nvPr/>
            </p:nvSpPr>
            <p:spPr>
              <a:xfrm>
                <a:off x="688119" y="1317010"/>
                <a:ext cx="7078591" cy="2072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>
                  <a:buClr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IN" sz="42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200" b="0" i="0" dirty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200" b="0" i="0" dirty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 is </a:t>
                </a:r>
                <a:r>
                  <a:rPr lang="en-IN" sz="4400" dirty="0">
                    <a:solidFill>
                      <a:srgbClr val="000000"/>
                    </a:solidFill>
                    <a:latin typeface="BentonGothic"/>
                  </a:rPr>
                  <a:t>a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BIG number </a:t>
                </a:r>
                <a:r>
                  <a:rPr lang="en-IN" sz="4400" dirty="0">
                    <a:solidFill>
                      <a:srgbClr val="000000"/>
                    </a:solidFill>
                    <a:latin typeface="BentonGothic"/>
                  </a:rPr>
                  <a:t>when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/>
                </a:r>
                <a:b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</a:b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it</a:t>
                </a:r>
                <a:r>
                  <a:rPr lang="en-IN" dirty="0" smtClean="0"/>
                  <a:t> </a:t>
                </a:r>
                <a:r>
                  <a:rPr lang="en-IN" sz="4400" dirty="0" smtClean="0">
                    <a:solidFill>
                      <a:srgbClr val="000000"/>
                    </a:solidFill>
                    <a:latin typeface="BentonGothic"/>
                  </a:rPr>
                  <a:t>is </a:t>
                </a:r>
                <a:r>
                  <a:rPr lang="en-IN" sz="4400" dirty="0">
                    <a:solidFill>
                      <a:srgbClr val="000000"/>
                    </a:solidFill>
                    <a:latin typeface="BentonGothic"/>
                  </a:rPr>
                  <a:t>_____</a:t>
                </a:r>
                <a:endParaRPr lang="en-US" sz="4400" dirty="0">
                  <a:solidFill>
                    <a:srgbClr val="000000"/>
                  </a:solidFill>
                  <a:latin typeface="BentonGothic"/>
                </a:endParaRPr>
              </a:p>
            </p:txBody>
          </p:sp>
        </mc:Choice>
        <mc:Fallback xmlns="">
          <p:sp>
            <p:nvSpPr>
              <p:cNvPr id="12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19" y="1317010"/>
                <a:ext cx="7078591" cy="2072375"/>
              </a:xfrm>
              <a:prstGeom prst="rect">
                <a:avLst/>
              </a:prstGeom>
              <a:blipFill rotWithShape="1">
                <a:blip r:embed="rId8"/>
                <a:stretch>
                  <a:fillRect r="-1378" b="-97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07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84</Words>
  <Application>Microsoft Office PowerPoint</Application>
  <PresentationFormat>On-screen Show (4:3)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BentonGothic</vt:lpstr>
      <vt:lpstr>Calibri</vt:lpstr>
      <vt:lpstr>Cambria Math</vt:lpstr>
      <vt:lpstr>Colby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55</cp:revision>
  <cp:lastPrinted>2019-05-12T03:12:50Z</cp:lastPrinted>
  <dcterms:modified xsi:type="dcterms:W3CDTF">2019-07-31T10:56:18Z</dcterms:modified>
</cp:coreProperties>
</file>