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</p:sldIdLst>
  <p:sldSz cx="9144000" cy="6858000" type="screen4x3"/>
  <p:notesSz cx="6400800" cy="86868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584" autoAdjust="0"/>
  </p:normalViewPr>
  <p:slideViewPr>
    <p:cSldViewPr snapToGrid="0">
      <p:cViewPr>
        <p:scale>
          <a:sx n="75" d="100"/>
          <a:sy n="75" d="100"/>
        </p:scale>
        <p:origin x="-930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86183" rIns="86183" bIns="86183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0983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1966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2949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3933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4916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589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688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7866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625639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86183" rIns="86183" bIns="86183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0983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1966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2949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3933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4916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589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688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7866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030288" y="652463"/>
            <a:ext cx="4340225" cy="32559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86183" rIns="86183" bIns="86183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250955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86183" rIns="86183" bIns="86183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0983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1966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2949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3933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4916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589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688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7866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625639" y="8250955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43080" rIns="86183" bIns="43080" anchor="b" anchorCtr="0">
            <a:noAutofit/>
          </a:bodyPr>
          <a:lstStyle/>
          <a:p>
            <a:pPr algn="r"/>
            <a:fld id="{00000000-1234-1234-1234-123412341234}" type="slidenum">
              <a:rPr lang="en-US" sz="11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78574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8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9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367345" y="1017847"/>
            <a:ext cx="641788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A Number Bio for 28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945576"/>
              </p:ext>
            </p:extLst>
          </p:nvPr>
        </p:nvGraphicFramePr>
        <p:xfrm>
          <a:off x="901701" y="2345591"/>
          <a:ext cx="7353300" cy="3852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1100"/>
                <a:gridCol w="2451100"/>
                <a:gridCol w="2451100"/>
              </a:tblGrid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Ten more</a:t>
                      </a:r>
                      <a:endParaRPr lang="en-IN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Break </a:t>
                      </a:r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it apart</a:t>
                      </a:r>
                      <a:endParaRPr lang="en-IN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A </a:t>
                      </a:r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number </a:t>
                      </a:r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that is </a:t>
                      </a:r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more </a:t>
                      </a:r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and </a:t>
                      </a:r>
                    </a:p>
                    <a:p>
                      <a:pPr algn="ctr"/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a </a:t>
                      </a:r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number </a:t>
                      </a:r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that is </a:t>
                      </a:r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less</a:t>
                      </a:r>
                      <a:endParaRPr lang="en-IN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Ten </a:t>
                      </a:r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less</a:t>
                      </a:r>
                      <a:endParaRPr lang="en-IN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Show it with </a:t>
                      </a:r>
                    </a:p>
                    <a:p>
                      <a:pPr algn="ctr"/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sticks and dots</a:t>
                      </a:r>
                      <a:endParaRPr lang="en-IN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On a number line</a:t>
                      </a:r>
                      <a:endParaRPr lang="en-IN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367345" y="1017847"/>
            <a:ext cx="641788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A Number Bio for 9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494771"/>
              </p:ext>
            </p:extLst>
          </p:nvPr>
        </p:nvGraphicFramePr>
        <p:xfrm>
          <a:off x="901701" y="2345591"/>
          <a:ext cx="7353300" cy="3852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1100"/>
                <a:gridCol w="2451100"/>
                <a:gridCol w="2451100"/>
              </a:tblGrid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A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number before it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A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number after it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What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it looks like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on a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domino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On a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10 frame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Another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way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on a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/>
                      </a:r>
                      <a:b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</a:b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10 frame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Things I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might have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40189"/>
              </p:ext>
            </p:extLst>
          </p:nvPr>
        </p:nvGraphicFramePr>
        <p:xfrm>
          <a:off x="1390650" y="5156200"/>
          <a:ext cx="14732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640"/>
                <a:gridCol w="294640"/>
                <a:gridCol w="294640"/>
                <a:gridCol w="294640"/>
                <a:gridCol w="294640"/>
              </a:tblGrid>
              <a:tr h="302846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846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839864"/>
              </p:ext>
            </p:extLst>
          </p:nvPr>
        </p:nvGraphicFramePr>
        <p:xfrm>
          <a:off x="3850640" y="5156200"/>
          <a:ext cx="14732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640"/>
                <a:gridCol w="294640"/>
                <a:gridCol w="294640"/>
                <a:gridCol w="294640"/>
                <a:gridCol w="294640"/>
              </a:tblGrid>
              <a:tr h="302846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846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75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367345" y="1017847"/>
            <a:ext cx="641788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A Number Bio for 77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101551"/>
              </p:ext>
            </p:extLst>
          </p:nvPr>
        </p:nvGraphicFramePr>
        <p:xfrm>
          <a:off x="901701" y="2345591"/>
          <a:ext cx="7353300" cy="3852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1100"/>
                <a:gridCol w="2451100"/>
                <a:gridCol w="2451100"/>
              </a:tblGrid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Is close to 0, 50, or 100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Break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it apart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Break apart a different way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The TEN that it is closest to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5 more and 5 less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On a number line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32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367345" y="1017847"/>
            <a:ext cx="641788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A Number Bio for 265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747154"/>
              </p:ext>
            </p:extLst>
          </p:nvPr>
        </p:nvGraphicFramePr>
        <p:xfrm>
          <a:off x="901701" y="2345591"/>
          <a:ext cx="7353300" cy="3852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1100"/>
                <a:gridCol w="2451100"/>
                <a:gridCol w="2451100"/>
              </a:tblGrid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Is close to 0, 500, or 1,000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Break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it apart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Added to 125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The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closest </a:t>
                      </a:r>
                      <a:b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</a:b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hundred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10, 100, and 200 more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How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much more </a:t>
                      </a:r>
                      <a:b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</a:b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to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1,000?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383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054101" y="1017847"/>
            <a:ext cx="6731130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A Number Bio for 4,028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833510"/>
              </p:ext>
            </p:extLst>
          </p:nvPr>
        </p:nvGraphicFramePr>
        <p:xfrm>
          <a:off x="901701" y="2345591"/>
          <a:ext cx="7353300" cy="3852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1100"/>
                <a:gridCol w="2451100"/>
                <a:gridCol w="2451100"/>
              </a:tblGrid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Rounded to the nearest ten, hundred, and thousand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Is about halfway between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Break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it apart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On a number line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On a number line with different endpoints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Is the sum of these two numbers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32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054101" y="1017847"/>
            <a:ext cx="6731130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A Number Bio for 7 + 8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606453"/>
              </p:ext>
            </p:extLst>
          </p:nvPr>
        </p:nvGraphicFramePr>
        <p:xfrm>
          <a:off x="901701" y="2345591"/>
          <a:ext cx="7353300" cy="3852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1100"/>
                <a:gridCol w="2451100"/>
                <a:gridCol w="2451100"/>
              </a:tblGrid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Way to think about it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Two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related facts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A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way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to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rewrite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It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What it looks like?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Related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subtraction facts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Another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idea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 have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009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054101" y="1017847"/>
            <a:ext cx="6731130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A Number Bio for 16 </a:t>
            </a:r>
            <a:r>
              <a:rPr lang="en-IN" sz="4400" b="1" dirty="0" smtClean="0">
                <a:solidFill>
                  <a:srgbClr val="000000"/>
                </a:solidFill>
                <a:latin typeface="BentonGothic"/>
                <a:sym typeface="Symbol"/>
              </a:rPr>
              <a:t>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7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850585"/>
              </p:ext>
            </p:extLst>
          </p:nvPr>
        </p:nvGraphicFramePr>
        <p:xfrm>
          <a:off x="901701" y="2345591"/>
          <a:ext cx="7353300" cy="3852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1100"/>
                <a:gridCol w="2451100"/>
                <a:gridCol w="2451100"/>
              </a:tblGrid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It’s more than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It’s less than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It’s about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One way to break it apart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Another way to break it apart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Related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expression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06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Subtitle 2"/>
              <p:cNvSpPr txBox="1">
                <a:spLocks/>
              </p:cNvSpPr>
              <p:nvPr/>
            </p:nvSpPr>
            <p:spPr>
              <a:xfrm>
                <a:off x="965200" y="876300"/>
                <a:ext cx="6820031" cy="12591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0" marR="0" lvl="0" indent="0" algn="ctr" rtl="0">
                  <a:lnSpc>
                    <a:spcPct val="100000"/>
                  </a:lnSpc>
                  <a:spcBef>
                    <a:spcPts val="640"/>
                  </a:spcBef>
                  <a:spcAft>
                    <a:spcPts val="0"/>
                  </a:spcAft>
                  <a:buClr>
                    <a:srgbClr val="888888"/>
                  </a:buClr>
                  <a:buSzPts val="3200"/>
                  <a:buFont typeface="Arial"/>
                  <a:buNone/>
                  <a:defRPr sz="32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L="457200" marR="0" lvl="1" indent="0" algn="ctr" rtl="0">
                  <a:lnSpc>
                    <a:spcPct val="10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888888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914400" marR="0" lvl="2" indent="0" algn="ctr" rtl="0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rgbClr val="888888"/>
                  </a:buClr>
                  <a:buSzPts val="2400"/>
                  <a:buFont typeface="Arial"/>
                  <a:buNone/>
                  <a:defRPr sz="24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371600" marR="0" lvl="3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1828800" marR="0" lvl="4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286000" marR="0" lvl="5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2743200" marR="0" lvl="6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200400" marR="0" lvl="7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3657600" marR="0" lvl="8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>
                  <a:buClrTx/>
                </a:pPr>
                <a:r>
                  <a:rPr lang="en-IN" sz="4400" dirty="0" smtClean="0">
                    <a:solidFill>
                      <a:srgbClr val="000000"/>
                    </a:solidFill>
                    <a:latin typeface="BentonGothic"/>
                  </a:rPr>
                  <a:t>A Number Bio for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42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2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2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4200" dirty="0">
                  <a:solidFill>
                    <a:srgbClr val="000000"/>
                  </a:solidFill>
                  <a:latin typeface="BentonGothic" pitchFamily="50" charset="0"/>
                </a:endParaRPr>
              </a:p>
            </p:txBody>
          </p:sp>
        </mc:Choice>
        <mc:Fallback xmlns="">
          <p:sp>
            <p:nvSpPr>
              <p:cNvPr id="12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200" y="876300"/>
                <a:ext cx="6820031" cy="1259135"/>
              </a:xfrm>
              <a:prstGeom prst="rect">
                <a:avLst/>
              </a:prstGeom>
              <a:blipFill rotWithShape="1">
                <a:blip r:embed="rId7"/>
                <a:stretch>
                  <a:fillRect b="-121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53493764"/>
                  </p:ext>
                </p:extLst>
              </p:nvPr>
            </p:nvGraphicFramePr>
            <p:xfrm>
              <a:off x="901701" y="2345591"/>
              <a:ext cx="7353300" cy="38520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51100"/>
                    <a:gridCol w="2451100"/>
                    <a:gridCol w="2451100"/>
                  </a:tblGrid>
                  <a:tr h="19260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Is close to 0,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IN" sz="16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BentonGothic" pitchFamily="50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BentonGothic" pitchFamily="50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, or 1</a:t>
                          </a:r>
                          <a:endParaRPr lang="en-IN" sz="1800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</a:txBody>
                      <a:tcPr marL="110300" marR="110300" marT="55149" marB="5514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lvl="1" algn="ctr"/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Break </a:t>
                          </a:r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it apart</a:t>
                          </a:r>
                          <a:endParaRPr lang="en-IN" sz="1800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</a:txBody>
                      <a:tcPr marL="110300" marR="110300" marT="55149" marB="5514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Break apart a different way</a:t>
                          </a:r>
                          <a:endParaRPr lang="en-IN" sz="1800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</a:txBody>
                      <a:tcPr marL="110300" marR="110300" marT="55149" marB="5514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19260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How much more for 1 whole?</a:t>
                          </a:r>
                        </a:p>
                        <a:p>
                          <a:pPr algn="ctr"/>
                          <a:endParaRPr lang="en-US" sz="1800" b="0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  <a:p>
                          <a:pPr algn="ctr"/>
                          <a:endParaRPr lang="en-IN" sz="1800" b="0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  <a:p>
                          <a:pPr algn="ctr"/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How much more for 2 wholes?</a:t>
                          </a:r>
                          <a:endParaRPr lang="en-IN" sz="1800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</a:txBody>
                      <a:tcPr marL="110300" marR="110300" marT="55149" marB="5514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IN" sz="16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BentonGothic" pitchFamily="50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BentonGothic" pitchFamily="50" charset="0"/>
                                    </a:rPr>
                                    <m:t>8</m:t>
                                  </m:r>
                                </m:den>
                              </m:f>
                            </m:oMath>
                          </a14:m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 more and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IN" sz="1600" b="0" i="1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BentonGothic" pitchFamily="50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BentonGothic" pitchFamily="50" charset="0"/>
                                    </a:rPr>
                                    <m:t>8</m:t>
                                  </m:r>
                                </m:den>
                              </m:f>
                            </m:oMath>
                          </a14:m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 less</a:t>
                          </a:r>
                          <a:endParaRPr lang="en-IN" sz="1800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</a:txBody>
                      <a:tcPr marL="110300" marR="110300" marT="55149" marB="5514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On a number line</a:t>
                          </a:r>
                          <a:endParaRPr lang="en-IN" sz="1800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</a:txBody>
                      <a:tcPr marL="110300" marR="110300" marT="55149" marB="5514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53493764"/>
                  </p:ext>
                </p:extLst>
              </p:nvPr>
            </p:nvGraphicFramePr>
            <p:xfrm>
              <a:off x="901701" y="2345591"/>
              <a:ext cx="7353300" cy="38520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51100"/>
                    <a:gridCol w="2451100"/>
                    <a:gridCol w="2451100"/>
                  </a:tblGrid>
                  <a:tr h="19260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0300" marR="110300" marT="55149" marB="5514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8"/>
                          <a:stretch>
                            <a:fillRect l="-249" t="-1266" r="-200249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lvl="1" algn="ctr"/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Break </a:t>
                          </a:r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it apart</a:t>
                          </a:r>
                          <a:endParaRPr lang="en-IN" sz="1800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</a:txBody>
                      <a:tcPr marL="110300" marR="110300" marT="55149" marB="5514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Break apart a different way</a:t>
                          </a:r>
                          <a:endParaRPr lang="en-IN" sz="1800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</a:txBody>
                      <a:tcPr marL="110300" marR="110300" marT="55149" marB="5514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19260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How much more for 1 whole?</a:t>
                          </a:r>
                        </a:p>
                        <a:p>
                          <a:pPr algn="ctr"/>
                          <a:endParaRPr lang="en-US" sz="1800" b="0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  <a:p>
                          <a:pPr algn="ctr"/>
                          <a:endParaRPr lang="en-IN" sz="1800" b="0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  <a:p>
                          <a:pPr algn="ctr"/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How much more for 2 wholes?</a:t>
                          </a:r>
                          <a:endParaRPr lang="en-IN" sz="1800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</a:txBody>
                      <a:tcPr marL="110300" marR="110300" marT="55149" marB="5514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0300" marR="110300" marT="55149" marB="5514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8"/>
                          <a:stretch>
                            <a:fillRect l="-100249" t="-101266" r="-1002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N" sz="1800" b="0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BentonGothic" pitchFamily="50" charset="0"/>
                            </a:rPr>
                            <a:t>On a number line</a:t>
                          </a:r>
                          <a:endParaRPr lang="en-IN" sz="1800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BentonGothic" pitchFamily="50" charset="0"/>
                          </a:endParaRPr>
                        </a:p>
                      </a:txBody>
                      <a:tcPr marL="110300" marR="110300" marT="55149" marB="55149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989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Subtitle 2"/>
              <p:cNvSpPr txBox="1">
                <a:spLocks/>
              </p:cNvSpPr>
              <p:nvPr/>
            </p:nvSpPr>
            <p:spPr>
              <a:xfrm>
                <a:off x="965200" y="876300"/>
                <a:ext cx="6820031" cy="12591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0" marR="0" lvl="0" indent="0" algn="ctr" rtl="0">
                  <a:lnSpc>
                    <a:spcPct val="100000"/>
                  </a:lnSpc>
                  <a:spcBef>
                    <a:spcPts val="640"/>
                  </a:spcBef>
                  <a:spcAft>
                    <a:spcPts val="0"/>
                  </a:spcAft>
                  <a:buClr>
                    <a:srgbClr val="888888"/>
                  </a:buClr>
                  <a:buSzPts val="3200"/>
                  <a:buFont typeface="Arial"/>
                  <a:buNone/>
                  <a:defRPr sz="32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L="457200" marR="0" lvl="1" indent="0" algn="ctr" rtl="0">
                  <a:lnSpc>
                    <a:spcPct val="10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888888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914400" marR="0" lvl="2" indent="0" algn="ctr" rtl="0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rgbClr val="888888"/>
                  </a:buClr>
                  <a:buSzPts val="2400"/>
                  <a:buFont typeface="Arial"/>
                  <a:buNone/>
                  <a:defRPr sz="24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371600" marR="0" lvl="3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1828800" marR="0" lvl="4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286000" marR="0" lvl="5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2743200" marR="0" lvl="6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200400" marR="0" lvl="7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3657600" marR="0" lvl="8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>
                  <a:buClrTx/>
                </a:pPr>
                <a:r>
                  <a:rPr lang="en-IN" sz="4400" dirty="0" smtClean="0">
                    <a:solidFill>
                      <a:srgbClr val="000000"/>
                    </a:solidFill>
                    <a:latin typeface="BentonGothic"/>
                  </a:rPr>
                  <a:t>A Number Bio for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42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2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2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200" dirty="0">
                  <a:solidFill>
                    <a:srgbClr val="000000"/>
                  </a:solidFill>
                  <a:latin typeface="BentonGothic" pitchFamily="50" charset="0"/>
                </a:endParaRPr>
              </a:p>
            </p:txBody>
          </p:sp>
        </mc:Choice>
        <mc:Fallback xmlns="">
          <p:sp>
            <p:nvSpPr>
              <p:cNvPr id="12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200" y="876300"/>
                <a:ext cx="6820031" cy="1259135"/>
              </a:xfrm>
              <a:prstGeom prst="rect">
                <a:avLst/>
              </a:prstGeom>
              <a:blipFill rotWithShape="1">
                <a:blip r:embed="rId7"/>
                <a:stretch>
                  <a:fillRect b="-121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784322"/>
              </p:ext>
            </p:extLst>
          </p:nvPr>
        </p:nvGraphicFramePr>
        <p:xfrm>
          <a:off x="901701" y="2345591"/>
          <a:ext cx="7353300" cy="3852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1100"/>
                <a:gridCol w="2451100"/>
                <a:gridCol w="2451100"/>
              </a:tblGrid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On a number line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A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picture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of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it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Two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fractions it is less than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6004"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Break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it apart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A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different picture </a:t>
                      </a:r>
                      <a:b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</a:b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of it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Create </a:t>
                      </a:r>
                      <a:r>
                        <a:rPr lang="en-IN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entonGothic" pitchFamily="50" charset="0"/>
                        </a:rPr>
                        <a:t>your own idea</a:t>
                      </a:r>
                      <a:endParaRPr lang="en-IN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entonGothic" pitchFamily="50" charset="0"/>
                      </a:endParaRPr>
                    </a:p>
                  </a:txBody>
                  <a:tcPr marL="110300" marR="110300" marT="55149" marB="551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17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348</Words>
  <Application>Microsoft Office PowerPoint</Application>
  <PresentationFormat>On-screen Show (4:3)</PresentationFormat>
  <Paragraphs>86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Prabu Radhakrishnan, Integra-PDY, IN</dc:creator>
  <cp:lastModifiedBy>Jeya Keerthi Santhana Raj</cp:lastModifiedBy>
  <cp:revision>66</cp:revision>
  <cp:lastPrinted>2019-05-10T08:55:52Z</cp:lastPrinted>
  <dcterms:modified xsi:type="dcterms:W3CDTF">2019-07-27T13:55:43Z</dcterms:modified>
</cp:coreProperties>
</file>